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3" r:id="rId153"/>
    <p:sldId id="412" r:id="rId154"/>
    <p:sldId id="414" r:id="rId155"/>
    <p:sldId id="415" r:id="rId156"/>
    <p:sldId id="416" r:id="rId157"/>
    <p:sldId id="417" r:id="rId158"/>
    <p:sldId id="419" r:id="rId159"/>
    <p:sldId id="418" r:id="rId160"/>
    <p:sldId id="420" r:id="rId161"/>
    <p:sldId id="421" r:id="rId162"/>
    <p:sldId id="422" r:id="rId163"/>
    <p:sldId id="423" r:id="rId164"/>
    <p:sldId id="424" r:id="rId165"/>
    <p:sldId id="425" r:id="rId166"/>
    <p:sldId id="428" r:id="rId167"/>
    <p:sldId id="429" r:id="rId168"/>
    <p:sldId id="430" r:id="rId169"/>
    <p:sldId id="431" r:id="rId170"/>
    <p:sldId id="432" r:id="rId171"/>
    <p:sldId id="433" r:id="rId172"/>
    <p:sldId id="434" r:id="rId173"/>
    <p:sldId id="435" r:id="rId174"/>
    <p:sldId id="436" r:id="rId175"/>
    <p:sldId id="437" r:id="rId176"/>
    <p:sldId id="438" r:id="rId177"/>
    <p:sldId id="440" r:id="rId178"/>
    <p:sldId id="439" r:id="rId179"/>
    <p:sldId id="441" r:id="rId180"/>
    <p:sldId id="442" r:id="rId181"/>
    <p:sldId id="443" r:id="rId182"/>
    <p:sldId id="444" r:id="rId183"/>
    <p:sldId id="445" r:id="rId184"/>
    <p:sldId id="446" r:id="rId185"/>
    <p:sldId id="259" r:id="rId18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72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28283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smtClean="0">
                <a:solidFill>
                  <a:srgbClr val="4BACC6">
                    <a:lumMod val="75000"/>
                  </a:srgbClr>
                </a:solidFill>
                <a:latin typeface="微软雅黑" pitchFamily="34" charset="-122"/>
                <a:ea typeface="微软雅黑" pitchFamily="34" charset="-122"/>
              </a:rPr>
              <a:t>透明设置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smtClean="0">
                <a:solidFill>
                  <a:schemeClr val="accent5">
                    <a:lumMod val="50000"/>
                  </a:schemeClr>
                </a:solidFill>
                <a:latin typeface="微软雅黑" pitchFamily="34" charset="-122"/>
                <a:ea typeface="微软雅黑" pitchFamily="34" charset="-122"/>
              </a:rPr>
              <a:t>透明度设置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透明</a:t>
            </a:r>
            <a:r>
              <a:rPr lang="zh-CN" altLang="en-US" b="1" smtClean="0">
                <a:solidFill>
                  <a:schemeClr val="accent5">
                    <a:lumMod val="50000"/>
                  </a:schemeClr>
                </a:solidFill>
                <a:latin typeface="微软雅黑" pitchFamily="34" charset="-122"/>
                <a:ea typeface="微软雅黑" pitchFamily="34" charset="-122"/>
              </a:rPr>
              <a:t>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2120047" y="1916832"/>
            <a:ext cx="49039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markeredgecolor,markeredgewidth,markerfacecolor,label)</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情况。创建</a:t>
            </a:r>
            <a:r>
              <a:rPr lang="zh-CN" altLang="en-US" sz="1600">
                <a:solidFill>
                  <a:srgbClr val="4BACC6">
                    <a:lumMod val="75000"/>
                  </a:srgbClr>
                </a:solidFill>
                <a:latin typeface="微软雅黑" pitchFamily="34" charset="-122"/>
                <a:ea typeface="微软雅黑" pitchFamily="34" charset="-122"/>
              </a:rPr>
              <a:t>柱形</a:t>
            </a:r>
            <a:r>
              <a:rPr lang="zh-CN" altLang="en-US" sz="1600" smtClean="0">
                <a:solidFill>
                  <a:srgbClr val="4BACC6">
                    <a:lumMod val="75000"/>
                  </a:srgbClr>
                </a:solidFill>
                <a:latin typeface="微软雅黑" pitchFamily="34" charset="-122"/>
                <a:ea typeface="微软雅黑" pitchFamily="34" charset="-122"/>
              </a:rPr>
              <a:t>图</a:t>
            </a:r>
            <a:r>
              <a:rPr lang="zh-CN" altLang="en-US" sz="1600">
                <a:solidFill>
                  <a:srgbClr val="4BACC6">
                    <a:lumMod val="75000"/>
                  </a:srgbClr>
                </a:solidFill>
                <a:latin typeface="微软雅黑" pitchFamily="34" charset="-122"/>
                <a:ea typeface="微软雅黑" pitchFamily="34" charset="-122"/>
              </a:rPr>
              <a:t>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。创建散点图的函数原型如下：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a:t>
            </a:r>
            <a:r>
              <a:rPr lang="zh-CN" altLang="en-US" sz="2400">
                <a:solidFill>
                  <a:srgbClr val="0070C0"/>
                </a:solidFill>
                <a:latin typeface="微软雅黑" pitchFamily="34" charset="-122"/>
                <a:ea typeface="微软雅黑" pitchFamily="34" charset="-122"/>
              </a:rPr>
              <a:t>的检索、加工与存储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对</a:t>
            </a: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文件进行写操作</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二进制</a:t>
            </a:r>
            <a:r>
              <a:rPr lang="en-US" altLang="zh-CN" sz="1600">
                <a:solidFill>
                  <a:schemeClr val="accent5">
                    <a:lumMod val="75000"/>
                  </a:schemeClr>
                </a:solidFill>
                <a:latin typeface="微软雅黑" pitchFamily="34" charset="-122"/>
                <a:ea typeface="微软雅黑" pitchFamily="34" charset="-122"/>
              </a:rPr>
              <a:t>.npy</a:t>
            </a:r>
            <a:r>
              <a:rPr lang="zh-CN" altLang="en-US" sz="1600">
                <a:solidFill>
                  <a:schemeClr val="accent5">
                    <a:lumMod val="75000"/>
                  </a:schemeClr>
                </a:solidFill>
                <a:latin typeface="微软雅黑" pitchFamily="34" charset="-122"/>
                <a:ea typeface="微软雅黑" pitchFamily="34" charset="-122"/>
              </a:rPr>
              <a:t>格式和</a:t>
            </a:r>
            <a:r>
              <a:rPr lang="en-US" altLang="zh-CN" sz="1600">
                <a:solidFill>
                  <a:schemeClr val="accent5">
                    <a:lumMod val="75000"/>
                  </a:schemeClr>
                </a:solidFill>
                <a:latin typeface="微软雅黑" pitchFamily="34" charset="-122"/>
                <a:ea typeface="微软雅黑" pitchFamily="34" charset="-122"/>
              </a:rPr>
              <a:t>pickle</a:t>
            </a:r>
            <a:r>
              <a:rPr lang="zh-CN" altLang="en-US" sz="1600" smtClean="0">
                <a:solidFill>
                  <a:schemeClr val="accent5">
                    <a:lumMod val="75000"/>
                  </a:schemeClr>
                </a:solidFill>
                <a:latin typeface="微软雅黑" pitchFamily="34" charset="-122"/>
                <a:ea typeface="微软雅黑" pitchFamily="34" charset="-122"/>
              </a:rPr>
              <a:t>格式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HDF5</a:t>
            </a:r>
            <a:r>
              <a:rPr lang="zh-CN" altLang="en-US" sz="1600">
                <a:solidFill>
                  <a:schemeClr val="accent5">
                    <a:lumMod val="75000"/>
                  </a:schemeClr>
                </a:solidFill>
                <a:latin typeface="微软雅黑" pitchFamily="34" charset="-122"/>
                <a:ea typeface="微软雅黑" pitchFamily="34" charset="-122"/>
              </a:rPr>
              <a:t>储存</a:t>
            </a:r>
            <a:r>
              <a:rPr lang="zh-CN" altLang="en-US" sz="1600" smtClean="0">
                <a:solidFill>
                  <a:schemeClr val="accent5">
                    <a:lumMod val="75000"/>
                  </a:schemeClr>
                </a:solidFill>
                <a:latin typeface="微软雅黑" pitchFamily="34" charset="-122"/>
                <a:ea typeface="微软雅黑" pitchFamily="34" charset="-122"/>
              </a:rPr>
              <a:t>数据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PyTables</a:t>
            </a:r>
            <a:r>
              <a:rPr lang="zh-CN" altLang="en-US" sz="1600">
                <a:solidFill>
                  <a:schemeClr val="accent5">
                    <a:lumMod val="75000"/>
                  </a:schemeClr>
                </a:solidFill>
                <a:latin typeface="微软雅黑" pitchFamily="34" charset="-122"/>
                <a:ea typeface="微软雅黑" pitchFamily="34" charset="-122"/>
              </a:rPr>
              <a:t>存储数据</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JSON</a:t>
            </a:r>
            <a:r>
              <a:rPr lang="zh-CN" altLang="en-US" sz="1600" smtClean="0">
                <a:solidFill>
                  <a:schemeClr val="accent5">
                    <a:lumMod val="75000"/>
                  </a:schemeClr>
                </a:solidFill>
                <a:latin typeface="微软雅黑" pitchFamily="34" charset="-122"/>
                <a:ea typeface="微软雅黑" pitchFamily="34" charset="-122"/>
              </a:rPr>
              <a:t>格式数据读写</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682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文件进行写操作</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在前面我们在代码中已经简单演示了</a:t>
            </a:r>
            <a:r>
              <a:rPr lang="en-US" altLang="zh-CN" sz="1600" smtClean="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的读取，今天我们再来看看其他对</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文件读写的方法。</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savetxt()</a:t>
            </a:r>
            <a:r>
              <a:rPr lang="zh-CN" altLang="en-US" sz="1600" smtClean="0">
                <a:solidFill>
                  <a:srgbClr val="4BACC6">
                    <a:lumMod val="75000"/>
                  </a:srgbClr>
                </a:solidFill>
                <a:latin typeface="微软雅黑" pitchFamily="34" charset="-122"/>
                <a:ea typeface="微软雅黑" pitchFamily="34" charset="-122"/>
              </a:rPr>
              <a:t>函数是与</a:t>
            </a:r>
            <a:r>
              <a:rPr lang="en-US" altLang="zh-CN" sz="1600" smtClean="0">
                <a:solidFill>
                  <a:srgbClr val="4BACC6">
                    <a:lumMod val="75000"/>
                  </a:srgbClr>
                </a:solidFill>
                <a:latin typeface="微软雅黑" pitchFamily="34" charset="-122"/>
                <a:ea typeface="微软雅黑" pitchFamily="34" charset="-122"/>
              </a:rPr>
              <a:t>loadtxt()</a:t>
            </a:r>
            <a:r>
              <a:rPr lang="zh-CN" altLang="en-US" sz="1600" smtClean="0">
                <a:solidFill>
                  <a:srgbClr val="4BACC6">
                    <a:lumMod val="75000"/>
                  </a:srgbClr>
                </a:solidFill>
                <a:latin typeface="微软雅黑" pitchFamily="34" charset="-122"/>
                <a:ea typeface="微软雅黑" pitchFamily="34" charset="-122"/>
              </a:rPr>
              <a:t>函数相对应的一个函数，它能以诸如</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之类的区隔型文件格式保存数组。其常用参数列表如下：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41819902"/>
              </p:ext>
            </p:extLst>
          </p:nvPr>
        </p:nvGraphicFramePr>
        <p:xfrm>
          <a:off x="971600" y="3284984"/>
          <a:ext cx="7272808" cy="2367280"/>
        </p:xfrm>
        <a:graphic>
          <a:graphicData uri="http://schemas.openxmlformats.org/drawingml/2006/table">
            <a:tbl>
              <a:tblPr firstRow="1" bandRow="1">
                <a:tableStyleId>{5C22544A-7EE6-4342-B048-85BDC9FD1C3A}</a:tableStyleId>
              </a:tblPr>
              <a:tblGrid>
                <a:gridCol w="1224136"/>
                <a:gridCol w="2160240"/>
                <a:gridCol w="3888432"/>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备注</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fname</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如果文件名以</a:t>
                      </a:r>
                      <a:r>
                        <a:rPr lang="en-US" altLang="zh-CN" sz="1100" smtClean="0">
                          <a:latin typeface="微软雅黑" pitchFamily="34" charset="-122"/>
                          <a:ea typeface="微软雅黑" pitchFamily="34" charset="-122"/>
                        </a:rPr>
                        <a:t>.gz</a:t>
                      </a:r>
                      <a:r>
                        <a:rPr lang="zh-CN" altLang="en-US" sz="1100" smtClean="0">
                          <a:latin typeface="微软雅黑" pitchFamily="34" charset="-122"/>
                          <a:ea typeface="微软雅黑" pitchFamily="34" charset="-122"/>
                        </a:rPr>
                        <a:t>，该文件会自动以压缩的</a:t>
                      </a:r>
                      <a:r>
                        <a:rPr lang="en-US" altLang="zh-CN" sz="1100" smtClean="0">
                          <a:latin typeface="微软雅黑" pitchFamily="34" charset="-122"/>
                          <a:ea typeface="微软雅黑" pitchFamily="34" charset="-122"/>
                        </a:rPr>
                        <a:t>gzip</a:t>
                      </a:r>
                      <a:r>
                        <a:rPr lang="zh-CN" altLang="en-US" sz="1100" smtClean="0">
                          <a:latin typeface="微软雅黑" pitchFamily="34" charset="-122"/>
                          <a:ea typeface="微软雅黑" pitchFamily="34" charset="-122"/>
                        </a:rPr>
                        <a:t>格式保存</a:t>
                      </a:r>
                    </a:p>
                  </a:txBody>
                  <a:tcPr anchor="ctr"/>
                </a:tc>
              </a:tr>
              <a:tr h="355600">
                <a:tc>
                  <a:txBody>
                    <a:bodyPr/>
                    <a:lstStyle/>
                    <a:p>
                      <a:r>
                        <a:rPr lang="en-US" altLang="zh-CN" sz="1100" smtClean="0">
                          <a:latin typeface="微软雅黑" pitchFamily="34" charset="-122"/>
                          <a:ea typeface="微软雅黑" pitchFamily="34" charset="-122"/>
                        </a:rPr>
                        <a:t>fmt</a:t>
                      </a:r>
                      <a:endParaRPr lang="zh-CN" altLang="en-US" sz="1100">
                        <a:latin typeface="微软雅黑" pitchFamily="34" charset="-122"/>
                        <a:ea typeface="微软雅黑" pitchFamily="34" charset="-122"/>
                      </a:endParaRPr>
                    </a:p>
                  </a:txBody>
                  <a:tcPr anchor="ctr"/>
                </a:tc>
                <a:tc>
                  <a:txBody>
                    <a:bodyPr/>
                    <a:lstStyle/>
                    <a:p>
                      <a:pPr latinLnBrk="0"/>
                      <a:r>
                        <a:rPr lang="zh-CN" altLang="en-US" sz="1100" smtClean="0">
                          <a:latin typeface="微软雅黑" pitchFamily="34" charset="-122"/>
                          <a:ea typeface="微软雅黑" pitchFamily="34" charset="-122"/>
                        </a:rPr>
                        <a:t>单一格式</a:t>
                      </a:r>
                      <a:r>
                        <a:rPr lang="en-US" altLang="zh-CN" sz="1100" smtClean="0">
                          <a:latin typeface="微软雅黑" pitchFamily="34" charset="-122"/>
                          <a:ea typeface="微软雅黑" pitchFamily="34" charset="-122"/>
                        </a:rPr>
                        <a:t>(</a:t>
                      </a:r>
                      <a:r>
                        <a:rPr lang="zh-CN" altLang="en-US" sz="1100" smtClean="0">
                          <a:latin typeface="微软雅黑" pitchFamily="34" charset="-122"/>
                          <a:ea typeface="微软雅黑" pitchFamily="34" charset="-122"/>
                        </a:rPr>
                        <a:t>％</a:t>
                      </a:r>
                      <a:r>
                        <a:rPr lang="en-US" altLang="zh-CN" sz="1100" smtClean="0">
                          <a:latin typeface="微软雅黑" pitchFamily="34" charset="-122"/>
                          <a:ea typeface="微软雅黑" pitchFamily="34" charset="-122"/>
                        </a:rPr>
                        <a:t>10.5f)</a:t>
                      </a:r>
                      <a:r>
                        <a:rPr lang="zh-CN" altLang="en-US" sz="1100" smtClean="0">
                          <a:latin typeface="微软雅黑" pitchFamily="34" charset="-122"/>
                          <a:ea typeface="微软雅黑" pitchFamily="34" charset="-122"/>
                        </a:rPr>
                        <a:t>，格式序列或</a:t>
                      </a:r>
                      <a:r>
                        <a:rPr lang="en-US" altLang="zh-CN" sz="1100" smtClean="0">
                          <a:latin typeface="微软雅黑" pitchFamily="34" charset="-122"/>
                          <a:ea typeface="微软雅黑" pitchFamily="34" charset="-122"/>
                        </a:rPr>
                        <a:t>multi-format</a:t>
                      </a:r>
                      <a:r>
                        <a:rPr lang="zh-CN" altLang="en-US" sz="1100" smtClean="0">
                          <a:latin typeface="微软雅黑" pitchFamily="34" charset="-122"/>
                          <a:ea typeface="微软雅黑" pitchFamily="34" charset="-122"/>
                        </a:rPr>
                        <a:t>字符串</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关于</a:t>
                      </a:r>
                      <a:r>
                        <a:rPr lang="en-US" altLang="zh-CN" sz="1100" smtClean="0">
                          <a:latin typeface="微软雅黑" pitchFamily="34" charset="-122"/>
                          <a:ea typeface="微软雅黑" pitchFamily="34" charset="-122"/>
                        </a:rPr>
                        <a:t>fmt</a:t>
                      </a:r>
                      <a:r>
                        <a:rPr lang="zh-CN" altLang="en-US" sz="1100" smtClean="0">
                          <a:latin typeface="微软雅黑" pitchFamily="34" charset="-122"/>
                          <a:ea typeface="微软雅黑" pitchFamily="34" charset="-122"/>
                        </a:rPr>
                        <a:t>参数的进一步说明</a:t>
                      </a:r>
                      <a:r>
                        <a:rPr lang="en-US" altLang="zh-CN" sz="1100" smtClean="0">
                          <a:latin typeface="微软雅黑" pitchFamily="34" charset="-122"/>
                          <a:ea typeface="微软雅黑" pitchFamily="34" charset="-122"/>
                        </a:rPr>
                        <a:t>(%[flag]width[.precision]specifier)</a:t>
                      </a:r>
                      <a:r>
                        <a:rPr lang="zh-CN" altLang="en-US" sz="1100" smtClean="0">
                          <a:latin typeface="微软雅黑" pitchFamily="34" charset="-122"/>
                          <a:ea typeface="微软雅黑" pitchFamily="34" charset="-122"/>
                        </a:rPr>
                        <a:t>：</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delimiter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字符串或字符分隔列</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newline</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字符串或字符分隔线</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将写入文件开头的字符串</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encoding</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用于对输出文件进行编码的编码</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9234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相应的，</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也提供了</a:t>
            </a:r>
            <a:r>
              <a:rPr lang="en-US" altLang="zh-CN" sz="1600">
                <a:solidFill>
                  <a:srgbClr val="4BACC6">
                    <a:lumMod val="75000"/>
                  </a:srgbClr>
                </a:solidFill>
                <a:latin typeface="微软雅黑" pitchFamily="34" charset="-122"/>
                <a:ea typeface="微软雅黑" pitchFamily="34" charset="-122"/>
              </a:rPr>
              <a:t>to_csv()</a:t>
            </a:r>
            <a:r>
              <a:rPr lang="zh-CN" altLang="en-US" sz="1600">
                <a:solidFill>
                  <a:srgbClr val="4BACC6">
                    <a:lumMod val="75000"/>
                  </a:srgbClr>
                </a:solidFill>
                <a:latin typeface="微软雅黑" pitchFamily="34" charset="-122"/>
                <a:ea typeface="微软雅黑" pitchFamily="34" charset="-122"/>
              </a:rPr>
              <a:t>函数来保存数据到</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4669036"/>
              </p:ext>
            </p:extLst>
          </p:nvPr>
        </p:nvGraphicFramePr>
        <p:xfrm>
          <a:off x="3300028" y="2636912"/>
          <a:ext cx="2543944" cy="3007360"/>
        </p:xfrm>
        <a:graphic>
          <a:graphicData uri="http://schemas.openxmlformats.org/drawingml/2006/table">
            <a:tbl>
              <a:tblPr firstRow="1" bandRow="1">
                <a:tableStyleId>{5C22544A-7EE6-4342-B048-85BDC9FD1C3A}</a:tableStyleId>
              </a:tblPr>
              <a:tblGrid>
                <a:gridCol w="1031776"/>
                <a:gridCol w="1512168"/>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path_or_buf</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r>
              <a:tr h="355600">
                <a:tc>
                  <a:txBody>
                    <a:bodyPr/>
                    <a:lstStyle/>
                    <a:p>
                      <a:r>
                        <a:rPr lang="en-US" altLang="zh-CN" sz="1100" smtClean="0">
                          <a:latin typeface="微软雅黑" pitchFamily="34" charset="-122"/>
                          <a:ea typeface="微软雅黑" pitchFamily="34" charset="-122"/>
                        </a:rPr>
                        <a:t>sep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分隔符</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na_rep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替换空值</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float_format</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格式</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cols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是否保留某列数据</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是否保留列名</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index</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是否保留行索引</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skiprows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需要忽略的行数</a:t>
                      </a:r>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28159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44" y="1844824"/>
            <a:ext cx="65897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382986"/>
            <a:ext cx="3524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a:solidFill>
                  <a:schemeClr val="accent5">
                    <a:lumMod val="50000"/>
                  </a:schemeClr>
                </a:solidFill>
                <a:latin typeface="微软雅黑" pitchFamily="34" charset="-122"/>
                <a:ea typeface="微软雅黑" pitchFamily="34" charset="-122"/>
              </a:rPr>
              <a:t>格式</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虽然</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格式交流起来很容易，但它</a:t>
            </a:r>
            <a:r>
              <a:rPr lang="zh-CN" altLang="en-US" sz="1600">
                <a:solidFill>
                  <a:srgbClr val="4BACC6">
                    <a:lumMod val="75000"/>
                  </a:srgbClr>
                </a:solidFill>
                <a:latin typeface="微软雅黑" pitchFamily="34" charset="-122"/>
                <a:ea typeface="微软雅黑" pitchFamily="34" charset="-122"/>
              </a:rPr>
              <a:t>的存储</a:t>
            </a:r>
            <a:r>
              <a:rPr lang="zh-CN" altLang="en-US" sz="1600" smtClean="0">
                <a:solidFill>
                  <a:srgbClr val="4BACC6">
                    <a:lumMod val="75000"/>
                  </a:srgbClr>
                </a:solidFill>
                <a:latin typeface="微软雅黑" pitchFamily="34" charset="-122"/>
                <a:ea typeface="微软雅黑" pitchFamily="34" charset="-122"/>
              </a:rPr>
              <a:t>效率却很低，</a:t>
            </a:r>
            <a:r>
              <a:rPr lang="zh-CN" altLang="en-US" sz="1600">
                <a:solidFill>
                  <a:srgbClr val="4BACC6">
                    <a:lumMod val="75000"/>
                  </a:srgbClr>
                </a:solidFill>
                <a:latin typeface="微软雅黑" pitchFamily="34" charset="-122"/>
                <a:ea typeface="微软雅黑" pitchFamily="34" charset="-122"/>
              </a:rPr>
              <a:t>原因是</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及其他纯文本格式中含有大量空白符</a:t>
            </a:r>
            <a:r>
              <a:rPr lang="zh-CN" altLang="en-US" sz="1600" smtClean="0">
                <a:solidFill>
                  <a:srgbClr val="4BACC6">
                    <a:lumMod val="75000"/>
                  </a:srgbClr>
                </a:solidFill>
                <a:latin typeface="微软雅黑" pitchFamily="34" charset="-122"/>
                <a:ea typeface="微软雅黑" pitchFamily="34" charset="-122"/>
              </a:rPr>
              <a:t>。如果试着改变文件的保存格式</a:t>
            </a:r>
            <a:r>
              <a:rPr lang="zh-CN" altLang="en-US" sz="1600">
                <a:solidFill>
                  <a:srgbClr val="4BACC6">
                    <a:lumMod val="75000"/>
                  </a:srgbClr>
                </a:solidFill>
                <a:latin typeface="微软雅黑" pitchFamily="34" charset="-122"/>
                <a:ea typeface="微软雅黑" pitchFamily="34" charset="-122"/>
              </a:rPr>
              <a:t>，如</a:t>
            </a:r>
            <a:r>
              <a:rPr lang="en-US" altLang="zh-CN" sz="1600">
                <a:solidFill>
                  <a:srgbClr val="4BACC6">
                    <a:lumMod val="75000"/>
                  </a:srgbClr>
                </a:solidFill>
                <a:latin typeface="微软雅黑" pitchFamily="34" charset="-122"/>
                <a:ea typeface="微软雅黑" pitchFamily="34" charset="-122"/>
              </a:rPr>
              <a:t>zip</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bzip</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gzip</a:t>
            </a:r>
            <a:r>
              <a:rPr lang="zh-CN" altLang="en-US" sz="1600">
                <a:solidFill>
                  <a:srgbClr val="4BACC6">
                    <a:lumMod val="75000"/>
                  </a:srgbClr>
                </a:solidFill>
                <a:latin typeface="微软雅黑" pitchFamily="34" charset="-122"/>
                <a:ea typeface="微软雅黑" pitchFamily="34" charset="-122"/>
              </a:rPr>
              <a:t>等，压缩率则有了显著提升</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提供</a:t>
            </a:r>
            <a:r>
              <a:rPr lang="zh-CN" altLang="en-US" sz="1600">
                <a:solidFill>
                  <a:srgbClr val="4BACC6">
                    <a:lumMod val="75000"/>
                  </a:srgbClr>
                </a:solidFill>
                <a:latin typeface="微软雅黑" pitchFamily="34" charset="-122"/>
                <a:ea typeface="微软雅黑" pitchFamily="34" charset="-122"/>
              </a:rPr>
              <a:t>了一种专用的格式</a:t>
            </a:r>
            <a:r>
              <a:rPr lang="zh-CN" altLang="en-US" sz="1600" smtClean="0">
                <a:solidFill>
                  <a:srgbClr val="4BACC6">
                    <a:lumMod val="75000"/>
                  </a:srgbClr>
                </a:solidFill>
                <a:latin typeface="微软雅黑" pitchFamily="34" charset="-122"/>
                <a:ea typeface="微软雅黑" pitchFamily="34" charset="-122"/>
              </a:rPr>
              <a:t>，后缀为</a:t>
            </a:r>
            <a:r>
              <a:rPr lang="en-US" altLang="zh-CN" sz="1600">
                <a:solidFill>
                  <a:srgbClr val="4BACC6">
                    <a:lumMod val="75000"/>
                  </a:srgbClr>
                </a:solidFill>
                <a:latin typeface="微软雅黑" pitchFamily="34" charset="-122"/>
                <a:ea typeface="微软雅黑" pitchFamily="34" charset="-122"/>
              </a:rPr>
              <a:t>.npy</a:t>
            </a:r>
            <a:r>
              <a:rPr lang="zh-CN" altLang="en-US" sz="1600">
                <a:solidFill>
                  <a:srgbClr val="4BACC6">
                    <a:lumMod val="75000"/>
                  </a:srgbClr>
                </a:solidFill>
                <a:latin typeface="微软雅黑" pitchFamily="34" charset="-122"/>
                <a:ea typeface="微软雅黑" pitchFamily="34" charset="-122"/>
              </a:rPr>
              <a:t>，可以用于存储</a:t>
            </a:r>
            <a:r>
              <a:rPr lang="en-US" altLang="zh-CN" sz="160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数组。</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也提供了一种</a:t>
            </a:r>
            <a:r>
              <a:rPr lang="en-US" altLang="zh-CN" sz="1600" smtClean="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格式，可将</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对象存储</a:t>
            </a:r>
            <a:r>
              <a:rPr lang="zh-CN" altLang="en-US" sz="1600" smtClean="0">
                <a:solidFill>
                  <a:srgbClr val="4BACC6">
                    <a:lumMod val="75000"/>
                  </a:srgbClr>
                </a:solidFill>
                <a:latin typeface="微软雅黑" pitchFamily="34" charset="-122"/>
                <a:ea typeface="微软雅黑" pitchFamily="34" charset="-122"/>
              </a:rPr>
              <a:t>到物理存储介质，这个过程</a:t>
            </a:r>
            <a:r>
              <a:rPr lang="zh-CN" altLang="en-US" sz="1600">
                <a:solidFill>
                  <a:srgbClr val="4BACC6">
                    <a:lumMod val="75000"/>
                  </a:srgbClr>
                </a:solidFill>
                <a:latin typeface="微软雅黑" pitchFamily="34" charset="-122"/>
                <a:ea typeface="微软雅黑" pitchFamily="34" charset="-122"/>
              </a:rPr>
              <a:t>叫作</a:t>
            </a:r>
            <a:r>
              <a:rPr lang="zh-CN" altLang="en-US" sz="1600" b="1">
                <a:solidFill>
                  <a:srgbClr val="4BACC6">
                    <a:lumMod val="75000"/>
                  </a:srgbClr>
                </a:solidFill>
                <a:latin typeface="微软雅黑" pitchFamily="34" charset="-122"/>
                <a:ea typeface="微软雅黑" pitchFamily="34" charset="-122"/>
              </a:rPr>
              <a:t>序列化（</a:t>
            </a:r>
            <a:r>
              <a:rPr lang="en-US" altLang="zh-CN" sz="1600" b="1">
                <a:solidFill>
                  <a:srgbClr val="4BACC6">
                    <a:lumMod val="75000"/>
                  </a:srgbClr>
                </a:solidFill>
                <a:latin typeface="微软雅黑" pitchFamily="34" charset="-122"/>
                <a:ea typeface="微软雅黑" pitchFamily="34" charset="-122"/>
              </a:rPr>
              <a:t>pickling</a:t>
            </a:r>
            <a:r>
              <a:rPr lang="zh-CN" altLang="en-US" sz="1600" b="1">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。之后我们可以从存储器中重建该</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对象，这个逆过程称为</a:t>
            </a:r>
            <a:r>
              <a:rPr lang="zh-CN" altLang="en-US" sz="1600" b="1">
                <a:solidFill>
                  <a:srgbClr val="4BACC6">
                    <a:lumMod val="75000"/>
                  </a:srgbClr>
                </a:solidFill>
                <a:latin typeface="微软雅黑" pitchFamily="34" charset="-122"/>
                <a:ea typeface="微软雅黑" pitchFamily="34" charset="-122"/>
              </a:rPr>
              <a:t>反序列化（</a:t>
            </a:r>
            <a:r>
              <a:rPr lang="en-US" altLang="zh-CN" sz="1600" b="1">
                <a:solidFill>
                  <a:srgbClr val="4BACC6">
                    <a:lumMod val="75000"/>
                  </a:srgbClr>
                </a:solidFill>
                <a:latin typeface="微软雅黑" pitchFamily="34" charset="-122"/>
                <a:ea typeface="微软雅黑" pitchFamily="34" charset="-122"/>
              </a:rPr>
              <a:t>unpickling</a:t>
            </a:r>
            <a:r>
              <a:rPr lang="zh-CN" altLang="en-US"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序列化技术经过多年的发展，已经出现了多种</a:t>
            </a:r>
            <a:r>
              <a:rPr lang="en-US" altLang="zh-CN" sz="160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协议。对于序列化过程，一般建议使用</a:t>
            </a:r>
            <a:r>
              <a:rPr lang="en-US" altLang="zh-CN" sz="1600">
                <a:solidFill>
                  <a:srgbClr val="4BACC6">
                    <a:lumMod val="75000"/>
                  </a:srgbClr>
                </a:solidFill>
                <a:latin typeface="微软雅黑" pitchFamily="34" charset="-122"/>
                <a:ea typeface="微软雅黑" pitchFamily="34" charset="-122"/>
              </a:rPr>
              <a:t>cPickle</a:t>
            </a:r>
            <a:r>
              <a:rPr lang="zh-CN" altLang="en-US" sz="1600" smtClean="0">
                <a:solidFill>
                  <a:srgbClr val="4BACC6">
                    <a:lumMod val="75000"/>
                  </a:srgbClr>
                </a:solidFill>
                <a:latin typeface="微软雅黑" pitchFamily="34" charset="-122"/>
                <a:ea typeface="微软雅黑" pitchFamily="34" charset="-122"/>
              </a:rPr>
              <a:t>模块，</a:t>
            </a:r>
            <a:r>
              <a:rPr lang="zh-CN" altLang="en-US" sz="1600">
                <a:solidFill>
                  <a:srgbClr val="4BACC6">
                    <a:lumMod val="75000"/>
                  </a:srgbClr>
                </a:solidFill>
                <a:latin typeface="微软雅黑" pitchFamily="34" charset="-122"/>
                <a:ea typeface="微软雅黑" pitchFamily="34" charset="-122"/>
              </a:rPr>
              <a:t>因为它是由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a:t>
            </a:r>
            <a:r>
              <a:rPr lang="zh-CN" altLang="en-US" sz="1600" smtClean="0">
                <a:solidFill>
                  <a:srgbClr val="4BACC6">
                    <a:lumMod val="75000"/>
                  </a:srgbClr>
                </a:solidFill>
                <a:latin typeface="微软雅黑" pitchFamily="34" charset="-122"/>
                <a:ea typeface="微软雅黑" pitchFamily="34" charset="-122"/>
              </a:rPr>
              <a:t>所以在性能方面更胜一筹。</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2926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smtClean="0">
                <a:solidFill>
                  <a:schemeClr val="accent5">
                    <a:lumMod val="50000"/>
                  </a:schemeClr>
                </a:solidFill>
                <a:latin typeface="微软雅黑" pitchFamily="34" charset="-122"/>
                <a:ea typeface="微软雅黑" pitchFamily="34" charset="-122"/>
              </a:rPr>
              <a:t>格式</a:t>
            </a:r>
            <a:endParaRPr lang="zh-CN" altLang="en-US" b="1">
              <a:solidFill>
                <a:schemeClr val="accent5">
                  <a:lumMod val="50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772816"/>
            <a:ext cx="44577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406228"/>
            <a:ext cx="3067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3"/>
                                        </p:tgtEl>
                                        <p:attrNameLst>
                                          <p:attrName>ppt_w</p:attrName>
                                        </p:attrNameLst>
                                      </p:cBhvr>
                                      <p:tavLst>
                                        <p:tav tm="0">
                                          <p:val>
                                            <p:strVal val="ppt_w"/>
                                          </p:val>
                                        </p:tav>
                                        <p:tav tm="100000">
                                          <p:val>
                                            <p:fltVal val="0"/>
                                          </p:val>
                                        </p:tav>
                                      </p:tavLst>
                                    </p:anim>
                                    <p:anim calcmode="lin" valueType="num">
                                      <p:cBhvr>
                                        <p:cTn id="14" dur="500"/>
                                        <p:tgtEl>
                                          <p:spTgt spid="2053"/>
                                        </p:tgtEl>
                                        <p:attrNameLst>
                                          <p:attrName>ppt_h</p:attrName>
                                        </p:attrNameLst>
                                      </p:cBhvr>
                                      <p:tavLst>
                                        <p:tav tm="0">
                                          <p:val>
                                            <p:strVal val="ppt_h"/>
                                          </p:val>
                                        </p:tav>
                                        <p:tav tm="100000">
                                          <p:val>
                                            <p:fltVal val="0"/>
                                          </p:val>
                                        </p:tav>
                                      </p:tavLst>
                                    </p:anim>
                                    <p:animEffect transition="out" filter="fade">
                                      <p:cBhvr>
                                        <p:cTn id="15" dur="500"/>
                                        <p:tgtEl>
                                          <p:spTgt spid="2053"/>
                                        </p:tgtEl>
                                      </p:cBhvr>
                                    </p:animEffect>
                                    <p:set>
                                      <p:cBhvr>
                                        <p:cTn id="16" dur="1" fill="hold">
                                          <p:stCondLst>
                                            <p:cond delay="499"/>
                                          </p:stCondLst>
                                        </p:cTn>
                                        <p:tgtEl>
                                          <p:spTgt spid="20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a:t>
            </a:r>
            <a:r>
              <a:rPr lang="zh-CN" altLang="en-US" b="1">
                <a:solidFill>
                  <a:schemeClr val="accent5">
                    <a:lumMod val="50000"/>
                  </a:schemeClr>
                </a:solidFill>
                <a:latin typeface="微软雅黑" pitchFamily="34" charset="-122"/>
                <a:ea typeface="微软雅黑" pitchFamily="34" charset="-122"/>
              </a:rPr>
              <a:t>数据</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(Hierarchical Data Format) </a:t>
            </a:r>
            <a:r>
              <a:rPr lang="zh-CN" altLang="en-US" sz="1600">
                <a:solidFill>
                  <a:srgbClr val="4BACC6">
                    <a:lumMod val="75000"/>
                  </a:srgbClr>
                </a:solidFill>
                <a:latin typeface="微软雅黑" pitchFamily="34" charset="-122"/>
                <a:ea typeface="微软雅黑" pitchFamily="34" charset="-122"/>
              </a:rPr>
              <a:t>由美国伊利诺伊大学厄巴纳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香槟分校 </a:t>
            </a:r>
            <a:r>
              <a:rPr lang="en-US" altLang="zh-CN" sz="1600">
                <a:solidFill>
                  <a:srgbClr val="4BACC6">
                    <a:lumMod val="75000"/>
                  </a:srgbClr>
                </a:solidFill>
                <a:latin typeface="微软雅黑" pitchFamily="34" charset="-122"/>
                <a:ea typeface="微软雅黑" pitchFamily="34" charset="-122"/>
              </a:rPr>
              <a:t>UIUC (University of Illinois at Urbana-Champaign) </a:t>
            </a:r>
            <a:r>
              <a:rPr lang="zh-CN" altLang="en-US" sz="1600">
                <a:solidFill>
                  <a:srgbClr val="4BACC6">
                    <a:lumMod val="75000"/>
                  </a:srgbClr>
                </a:solidFill>
                <a:latin typeface="微软雅黑" pitchFamily="34" charset="-122"/>
                <a:ea typeface="微软雅黑" pitchFamily="34" charset="-122"/>
              </a:rPr>
              <a:t>开发，是一种常见的跨平台数据</a:t>
            </a:r>
            <a:r>
              <a:rPr lang="zh-CN" altLang="en-US" sz="1600" smtClean="0">
                <a:solidFill>
                  <a:srgbClr val="4BACC6">
                    <a:lumMod val="75000"/>
                  </a:srgbClr>
                </a:solidFill>
                <a:latin typeface="微软雅黑" pitchFamily="34" charset="-122"/>
                <a:ea typeface="微软雅黑" pitchFamily="34" charset="-122"/>
              </a:rPr>
              <a:t>储存</a:t>
            </a:r>
            <a:r>
              <a:rPr lang="zh-CN" altLang="en-US" sz="1600">
                <a:solidFill>
                  <a:srgbClr val="4BACC6">
                    <a:lumMod val="75000"/>
                  </a:srgbClr>
                </a:solidFill>
                <a:latin typeface="微软雅黑" pitchFamily="34" charset="-122"/>
                <a:ea typeface="微软雅黑" pitchFamily="34" charset="-122"/>
              </a:rPr>
              <a:t>方案</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可以存储不同类型的图像和数码数据，并且可以在不同类型的机器上传输</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文件一般以 </a:t>
            </a:r>
            <a:r>
              <a:rPr lang="en-US" altLang="zh-CN" sz="1600">
                <a:solidFill>
                  <a:srgbClr val="4BACC6">
                    <a:lumMod val="75000"/>
                  </a:srgbClr>
                </a:solidFill>
                <a:latin typeface="微软雅黑" pitchFamily="34" charset="-122"/>
                <a:ea typeface="微软雅黑" pitchFamily="34" charset="-122"/>
              </a:rPr>
              <a:t>.h5 </a:t>
            </a:r>
            <a:r>
              <a:rPr lang="zh-CN" altLang="en-US" sz="1600">
                <a:solidFill>
                  <a:srgbClr val="4BACC6">
                    <a:lumMod val="75000"/>
                  </a:srgbClr>
                </a:solidFill>
                <a:latin typeface="微软雅黑" pitchFamily="34" charset="-122"/>
                <a:ea typeface="微软雅黑" pitchFamily="34" charset="-122"/>
              </a:rPr>
              <a:t>或者 </a:t>
            </a: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作为后缀名，需要专门的软件才能打开预览文件的内容。</a:t>
            </a:r>
            <a:r>
              <a:rPr lang="en-US" altLang="zh-CN" sz="1600">
                <a:solidFill>
                  <a:srgbClr val="4BACC6">
                    <a:lumMod val="75000"/>
                  </a:srgbClr>
                </a:solidFill>
                <a:latin typeface="微软雅黑" pitchFamily="34" charset="-122"/>
                <a:ea typeface="微软雅黑" pitchFamily="34" charset="-122"/>
              </a:rPr>
              <a:t>HDF5 </a:t>
            </a:r>
            <a:r>
              <a:rPr lang="zh-CN" altLang="en-US" sz="1600" smtClean="0">
                <a:solidFill>
                  <a:srgbClr val="4BACC6">
                    <a:lumMod val="75000"/>
                  </a:srgbClr>
                </a:solidFill>
                <a:latin typeface="微软雅黑" pitchFamily="34" charset="-122"/>
                <a:ea typeface="微软雅黑" pitchFamily="34" charset="-122"/>
              </a:rPr>
              <a:t>文件使用</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Groups </a:t>
            </a:r>
            <a:r>
              <a:rPr lang="zh-CN" altLang="en-US" sz="1600">
                <a:solidFill>
                  <a:srgbClr val="4BACC6">
                    <a:lumMod val="75000"/>
                  </a:srgbClr>
                </a:solidFill>
                <a:latin typeface="微软雅黑" pitchFamily="34" charset="-122"/>
                <a:ea typeface="微软雅黑" pitchFamily="34" charset="-122"/>
              </a:rPr>
              <a:t>和 </a:t>
            </a:r>
            <a:r>
              <a:rPr lang="en-US" altLang="zh-CN" sz="1600" smtClean="0">
                <a:solidFill>
                  <a:srgbClr val="4BACC6">
                    <a:lumMod val="75000"/>
                  </a:srgbClr>
                </a:solidFill>
                <a:latin typeface="微软雅黑" pitchFamily="34" charset="-122"/>
                <a:ea typeface="微软雅黑" pitchFamily="34" charset="-122"/>
              </a:rPr>
              <a:t>Datasets </a:t>
            </a:r>
            <a:r>
              <a:rPr lang="zh-CN" altLang="en-US" sz="1600" smtClean="0">
                <a:solidFill>
                  <a:srgbClr val="4BACC6">
                    <a:lumMod val="75000"/>
                  </a:srgbClr>
                </a:solidFill>
                <a:latin typeface="微软雅黑" pitchFamily="34" charset="-122"/>
                <a:ea typeface="微软雅黑" pitchFamily="34" charset="-122"/>
              </a:rPr>
              <a:t>这两种数据结构来组织数据。</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37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a:p>
            <a:pPr latinLnBrk="0">
              <a:lnSpc>
                <a:spcPct val="150000"/>
              </a:lnSpc>
            </a:pPr>
            <a:r>
              <a:rPr lang="en-US" altLang="zh-CN" sz="1600" b="1" smtClean="0">
                <a:solidFill>
                  <a:schemeClr val="accent5">
                    <a:lumMod val="75000"/>
                  </a:schemeClr>
                </a:solidFill>
                <a:latin typeface="微软雅黑" pitchFamily="34" charset="-122"/>
                <a:ea typeface="微软雅黑" pitchFamily="34" charset="-122"/>
              </a:rPr>
              <a:t>Groups</a:t>
            </a:r>
            <a:r>
              <a:rPr lang="zh-CN" altLang="en-US" sz="1600" smtClean="0">
                <a:solidFill>
                  <a:schemeClr val="accent5">
                    <a:lumMod val="75000"/>
                  </a:schemeClr>
                </a:solidFill>
                <a:latin typeface="微软雅黑" pitchFamily="34" charset="-122"/>
                <a:ea typeface="微软雅黑" pitchFamily="34" charset="-122"/>
              </a:rPr>
              <a:t>：类似于文件夹，每个 </a:t>
            </a:r>
            <a:r>
              <a:rPr lang="en-US" altLang="zh-CN" sz="1600" smtClean="0">
                <a:solidFill>
                  <a:schemeClr val="accent5">
                    <a:lumMod val="75000"/>
                  </a:schemeClr>
                </a:solidFill>
                <a:latin typeface="微软雅黑" pitchFamily="34" charset="-122"/>
                <a:ea typeface="微软雅黑" pitchFamily="34" charset="-122"/>
              </a:rPr>
              <a:t>HDF5 </a:t>
            </a:r>
            <a:r>
              <a:rPr lang="zh-CN" altLang="en-US" sz="1600" smtClean="0">
                <a:solidFill>
                  <a:schemeClr val="accent5">
                    <a:lumMod val="75000"/>
                  </a:schemeClr>
                </a:solidFill>
                <a:latin typeface="微软雅黑" pitchFamily="34" charset="-122"/>
                <a:ea typeface="微软雅黑" pitchFamily="34" charset="-122"/>
              </a:rPr>
              <a:t>文件其实就是根目录 </a:t>
            </a:r>
            <a:r>
              <a:rPr lang="en-US" altLang="zh-CN" sz="1600" smtClean="0">
                <a:solidFill>
                  <a:schemeClr val="accent5">
                    <a:lumMod val="75000"/>
                  </a:schemeClr>
                </a:solidFill>
                <a:latin typeface="微软雅黑" pitchFamily="34" charset="-122"/>
                <a:ea typeface="微软雅黑" pitchFamily="34" charset="-122"/>
              </a:rPr>
              <a:t>(root) group‘/’</a:t>
            </a:r>
          </a:p>
          <a:p>
            <a:pPr latinLnBrk="0">
              <a:lnSpc>
                <a:spcPct val="150000"/>
              </a:lnSpc>
            </a:pPr>
            <a:r>
              <a:rPr lang="en-US" altLang="zh-CN" sz="1600" b="1" smtClean="0">
                <a:solidFill>
                  <a:srgbClr val="4BACC6">
                    <a:lumMod val="75000"/>
                  </a:srgbClr>
                </a:solidFill>
                <a:latin typeface="微软雅黑" pitchFamily="34" charset="-122"/>
                <a:ea typeface="微软雅黑" pitchFamily="34" charset="-122"/>
              </a:rPr>
              <a:t>Datasets</a:t>
            </a:r>
            <a:r>
              <a:rPr lang="zh-CN" altLang="en-US" sz="1600" smtClean="0">
                <a:solidFill>
                  <a:srgbClr val="4BACC6">
                    <a:lumMod val="75000"/>
                  </a:srgbClr>
                </a:solidFill>
                <a:latin typeface="微软雅黑" pitchFamily="34" charset="-122"/>
                <a:ea typeface="微软雅黑" pitchFamily="34" charset="-122"/>
              </a:rPr>
              <a:t>：类似于 </a:t>
            </a:r>
            <a:r>
              <a:rPr lang="en-US" altLang="zh-CN" sz="1600" smtClean="0">
                <a:solidFill>
                  <a:srgbClr val="4BACC6">
                    <a:lumMod val="75000"/>
                  </a:srgbClr>
                </a:solidFill>
                <a:latin typeface="微软雅黑" pitchFamily="34" charset="-122"/>
                <a:ea typeface="微软雅黑" pitchFamily="34" charset="-122"/>
              </a:rPr>
              <a:t>NumPy </a:t>
            </a:r>
            <a:r>
              <a:rPr lang="zh-CN" altLang="en-US" sz="1600" smtClean="0">
                <a:solidFill>
                  <a:srgbClr val="4BACC6">
                    <a:lumMod val="75000"/>
                  </a:srgbClr>
                </a:solidFill>
                <a:latin typeface="微软雅黑" pitchFamily="34" charset="-122"/>
                <a:ea typeface="微软雅黑" pitchFamily="34" charset="-122"/>
              </a:rPr>
              <a:t>中的数组 </a:t>
            </a:r>
            <a:r>
              <a:rPr lang="en-US" altLang="zh-CN" sz="1600" smtClean="0">
                <a:solidFill>
                  <a:srgbClr val="4BACC6">
                    <a:lumMod val="75000"/>
                  </a:srgbClr>
                </a:solidFill>
                <a:latin typeface="微软雅黑" pitchFamily="34" charset="-122"/>
                <a:ea typeface="微软雅黑" pitchFamily="34" charset="-122"/>
              </a:rPr>
              <a:t>array</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原始数据</a:t>
            </a:r>
            <a:r>
              <a:rPr lang="en-US" altLang="zh-CN" sz="1600" smtClean="0">
                <a:solidFill>
                  <a:srgbClr val="4BACC6">
                    <a:lumMod val="75000"/>
                  </a:srgbClr>
                </a:solidFill>
                <a:latin typeface="微软雅黑" pitchFamily="34" charset="-122"/>
                <a:ea typeface="微软雅黑" pitchFamily="34" charset="-122"/>
              </a:rPr>
              <a:t>—raw data</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元数据</a:t>
            </a:r>
            <a:r>
              <a:rPr lang="en-US" altLang="zh-CN" sz="1600" smtClean="0">
                <a:solidFill>
                  <a:srgbClr val="4BACC6">
                    <a:lumMod val="75000"/>
                  </a:srgbClr>
                </a:solidFill>
                <a:latin typeface="微软雅黑" pitchFamily="34" charset="-122"/>
                <a:ea typeface="微软雅黑" pitchFamily="34" charset="-122"/>
              </a:rPr>
              <a:t>—metadata</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Dataspace </a:t>
            </a:r>
            <a:r>
              <a:rPr lang="zh-CN" altLang="en-US" sz="1600" smtClean="0">
                <a:solidFill>
                  <a:srgbClr val="4BACC6">
                    <a:lumMod val="75000"/>
                  </a:srgbClr>
                </a:solidFill>
                <a:latin typeface="微软雅黑" pitchFamily="34" charset="-122"/>
                <a:ea typeface="微软雅黑" pitchFamily="34" charset="-122"/>
              </a:rPr>
              <a:t>给出原始数据的秩 </a:t>
            </a:r>
            <a:r>
              <a:rPr lang="en-US" altLang="zh-CN" sz="1600" smtClean="0">
                <a:solidFill>
                  <a:srgbClr val="4BACC6">
                    <a:lumMod val="75000"/>
                  </a:srgbClr>
                </a:solidFill>
                <a:latin typeface="微软雅黑" pitchFamily="34" charset="-122"/>
                <a:ea typeface="微软雅黑" pitchFamily="34" charset="-122"/>
              </a:rPr>
              <a:t>(Rank) </a:t>
            </a:r>
            <a:r>
              <a:rPr lang="zh-CN" altLang="en-US" sz="1600" smtClean="0">
                <a:solidFill>
                  <a:srgbClr val="4BACC6">
                    <a:lumMod val="75000"/>
                  </a:srgbClr>
                </a:solidFill>
                <a:latin typeface="微软雅黑" pitchFamily="34" charset="-122"/>
                <a:ea typeface="微软雅黑" pitchFamily="34" charset="-122"/>
              </a:rPr>
              <a:t>和维度 </a:t>
            </a:r>
            <a:r>
              <a:rPr lang="en-US" altLang="zh-CN" sz="1600" smtClean="0">
                <a:solidFill>
                  <a:srgbClr val="4BACC6">
                    <a:lumMod val="75000"/>
                  </a:srgbClr>
                </a:solidFill>
                <a:latin typeface="微软雅黑" pitchFamily="34" charset="-122"/>
                <a:ea typeface="微软雅黑" pitchFamily="34" charset="-122"/>
              </a:rPr>
              <a:t>(dimension)</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Datatype </a:t>
            </a:r>
            <a:r>
              <a:rPr lang="zh-CN" altLang="en-US" sz="1600" smtClean="0">
                <a:solidFill>
                  <a:srgbClr val="4BACC6">
                    <a:lumMod val="75000"/>
                  </a:srgbClr>
                </a:solidFill>
                <a:latin typeface="微软雅黑" pitchFamily="34" charset="-122"/>
                <a:ea typeface="微软雅黑" pitchFamily="34" charset="-122"/>
              </a:rPr>
              <a:t>给出数据类型</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Properties </a:t>
            </a:r>
            <a:r>
              <a:rPr lang="zh-CN" altLang="en-US" sz="1600" smtClean="0">
                <a:solidFill>
                  <a:srgbClr val="4BACC6">
                    <a:lumMod val="75000"/>
                  </a:srgbClr>
                </a:solidFill>
                <a:latin typeface="微软雅黑" pitchFamily="34" charset="-122"/>
                <a:ea typeface="微软雅黑" pitchFamily="34" charset="-122"/>
              </a:rPr>
              <a:t>说明该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的分块储存以及压缩情况</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a:t>
            </a:r>
            <a:r>
              <a:rPr lang="zh-CN" altLang="en-US" sz="1600" smtClean="0">
                <a:solidFill>
                  <a:srgbClr val="4BACC6">
                    <a:lumMod val="75000"/>
                  </a:srgbClr>
                </a:solidFill>
                <a:latin typeface="微软雅黑" pitchFamily="34" charset="-122"/>
                <a:ea typeface="微软雅黑" pitchFamily="34" charset="-122"/>
              </a:rPr>
              <a:t>：提高子集访问效率</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 &amp; Compressed</a:t>
            </a:r>
            <a:r>
              <a:rPr lang="zh-CN" altLang="en-US" sz="1600" smtClean="0">
                <a:solidFill>
                  <a:srgbClr val="4BACC6">
                    <a:lumMod val="75000"/>
                  </a:srgbClr>
                </a:solidFill>
                <a:latin typeface="微软雅黑" pitchFamily="34" charset="-122"/>
                <a:ea typeface="微软雅黑" pitchFamily="34" charset="-122"/>
              </a:rPr>
              <a:t>：提高存储效率，传输速度</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Attributes </a:t>
            </a:r>
            <a:r>
              <a:rPr lang="zh-CN" altLang="en-US" sz="1600" smtClean="0">
                <a:solidFill>
                  <a:srgbClr val="4BACC6">
                    <a:lumMod val="75000"/>
                  </a:srgbClr>
                </a:solidFill>
                <a:latin typeface="微软雅黑" pitchFamily="34" charset="-122"/>
                <a:ea typeface="微软雅黑" pitchFamily="34" charset="-122"/>
              </a:rPr>
              <a:t>为该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的其他自定义属性</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3565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1916832"/>
            <a:ext cx="551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43113"/>
            <a:ext cx="537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424113"/>
            <a:ext cx="5257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2009775"/>
            <a:ext cx="4686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7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p:cTn id="21" dur="500" fill="hold"/>
                                        <p:tgtEl>
                                          <p:spTgt spid="5122"/>
                                        </p:tgtEl>
                                        <p:attrNameLst>
                                          <p:attrName>ppt_w</p:attrName>
                                        </p:attrNameLst>
                                      </p:cBhvr>
                                      <p:tavLst>
                                        <p:tav tm="0">
                                          <p:val>
                                            <p:fltVal val="0"/>
                                          </p:val>
                                        </p:tav>
                                        <p:tav tm="100000">
                                          <p:val>
                                            <p:strVal val="#ppt_w"/>
                                          </p:val>
                                        </p:tav>
                                      </p:tavLst>
                                    </p:anim>
                                    <p:anim calcmode="lin" valueType="num">
                                      <p:cBhvr>
                                        <p:cTn id="22" dur="500" fill="hold"/>
                                        <p:tgtEl>
                                          <p:spTgt spid="5122"/>
                                        </p:tgtEl>
                                        <p:attrNameLst>
                                          <p:attrName>ppt_h</p:attrName>
                                        </p:attrNameLst>
                                      </p:cBhvr>
                                      <p:tavLst>
                                        <p:tav tm="0">
                                          <p:val>
                                            <p:fltVal val="0"/>
                                          </p:val>
                                        </p:tav>
                                        <p:tav tm="100000">
                                          <p:val>
                                            <p:strVal val="#ppt_h"/>
                                          </p:val>
                                        </p:tav>
                                      </p:tavLst>
                                    </p:anim>
                                    <p:animEffect transition="in" filter="fade">
                                      <p:cBhvr>
                                        <p:cTn id="23" dur="5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2"/>
                                        </p:tgtEl>
                                        <p:attrNameLst>
                                          <p:attrName>ppt_w</p:attrName>
                                        </p:attrNameLst>
                                      </p:cBhvr>
                                      <p:tavLst>
                                        <p:tav tm="0">
                                          <p:val>
                                            <p:strVal val="ppt_w"/>
                                          </p:val>
                                        </p:tav>
                                        <p:tav tm="100000">
                                          <p:val>
                                            <p:fltVal val="0"/>
                                          </p:val>
                                        </p:tav>
                                      </p:tavLst>
                                    </p:anim>
                                    <p:anim calcmode="lin" valueType="num">
                                      <p:cBhvr>
                                        <p:cTn id="28" dur="500"/>
                                        <p:tgtEl>
                                          <p:spTgt spid="5122"/>
                                        </p:tgtEl>
                                        <p:attrNameLst>
                                          <p:attrName>ppt_h</p:attrName>
                                        </p:attrNameLst>
                                      </p:cBhvr>
                                      <p:tavLst>
                                        <p:tav tm="0">
                                          <p:val>
                                            <p:strVal val="ppt_h"/>
                                          </p:val>
                                        </p:tav>
                                        <p:tav tm="100000">
                                          <p:val>
                                            <p:fltVal val="0"/>
                                          </p:val>
                                        </p:tav>
                                      </p:tavLst>
                                    </p:anim>
                                    <p:animEffect transition="out" filter="fade">
                                      <p:cBhvr>
                                        <p:cTn id="29" dur="500"/>
                                        <p:tgtEl>
                                          <p:spTgt spid="5122"/>
                                        </p:tgtEl>
                                      </p:cBhvr>
                                    </p:animEffect>
                                    <p:set>
                                      <p:cBhvr>
                                        <p:cTn id="30" dur="1" fill="hold">
                                          <p:stCondLst>
                                            <p:cond delay="499"/>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3"/>
                                        </p:tgtEl>
                                        <p:attrNameLst>
                                          <p:attrName>ppt_w</p:attrName>
                                        </p:attrNameLst>
                                      </p:cBhvr>
                                      <p:tavLst>
                                        <p:tav tm="0">
                                          <p:val>
                                            <p:strVal val="ppt_w"/>
                                          </p:val>
                                        </p:tav>
                                        <p:tav tm="100000">
                                          <p:val>
                                            <p:fltVal val="0"/>
                                          </p:val>
                                        </p:tav>
                                      </p:tavLst>
                                    </p:anim>
                                    <p:anim calcmode="lin" valueType="num">
                                      <p:cBhvr>
                                        <p:cTn id="42" dur="500"/>
                                        <p:tgtEl>
                                          <p:spTgt spid="5123"/>
                                        </p:tgtEl>
                                        <p:attrNameLst>
                                          <p:attrName>ppt_h</p:attrName>
                                        </p:attrNameLst>
                                      </p:cBhvr>
                                      <p:tavLst>
                                        <p:tav tm="0">
                                          <p:val>
                                            <p:strVal val="ppt_h"/>
                                          </p:val>
                                        </p:tav>
                                        <p:tav tm="100000">
                                          <p:val>
                                            <p:fltVal val="0"/>
                                          </p:val>
                                        </p:tav>
                                      </p:tavLst>
                                    </p:anim>
                                    <p:animEffect transition="out" filter="fade">
                                      <p:cBhvr>
                                        <p:cTn id="43" dur="500"/>
                                        <p:tgtEl>
                                          <p:spTgt spid="5123"/>
                                        </p:tgtEl>
                                      </p:cBhvr>
                                    </p:animEffect>
                                    <p:set>
                                      <p:cBhvr>
                                        <p:cTn id="44" dur="1" fill="hold">
                                          <p:stCondLst>
                                            <p:cond delay="499"/>
                                          </p:stCondLst>
                                        </p:cTn>
                                        <p:tgtEl>
                                          <p:spTgt spid="51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4"/>
                                        </p:tgtEl>
                                        <p:attrNameLst>
                                          <p:attrName>style.visibility</p:attrName>
                                        </p:attrNameLst>
                                      </p:cBhvr>
                                      <p:to>
                                        <p:strVal val="visible"/>
                                      </p:to>
                                    </p:set>
                                    <p:anim calcmode="lin" valueType="num">
                                      <p:cBhvr>
                                        <p:cTn id="49" dur="500" fill="hold"/>
                                        <p:tgtEl>
                                          <p:spTgt spid="5124"/>
                                        </p:tgtEl>
                                        <p:attrNameLst>
                                          <p:attrName>ppt_w</p:attrName>
                                        </p:attrNameLst>
                                      </p:cBhvr>
                                      <p:tavLst>
                                        <p:tav tm="0">
                                          <p:val>
                                            <p:fltVal val="0"/>
                                          </p:val>
                                        </p:tav>
                                        <p:tav tm="100000">
                                          <p:val>
                                            <p:strVal val="#ppt_w"/>
                                          </p:val>
                                        </p:tav>
                                      </p:tavLst>
                                    </p:anim>
                                    <p:anim calcmode="lin" valueType="num">
                                      <p:cBhvr>
                                        <p:cTn id="50" dur="500" fill="hold"/>
                                        <p:tgtEl>
                                          <p:spTgt spid="5124"/>
                                        </p:tgtEl>
                                        <p:attrNameLst>
                                          <p:attrName>ppt_h</p:attrName>
                                        </p:attrNameLst>
                                      </p:cBhvr>
                                      <p:tavLst>
                                        <p:tav tm="0">
                                          <p:val>
                                            <p:fltVal val="0"/>
                                          </p:val>
                                        </p:tav>
                                        <p:tav tm="100000">
                                          <p:val>
                                            <p:strVal val="#ppt_h"/>
                                          </p:val>
                                        </p:tav>
                                      </p:tavLst>
                                    </p:anim>
                                    <p:animEffect transition="in" filter="fade">
                                      <p:cBhvr>
                                        <p:cTn id="5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ector\Desktop\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68959"/>
            <a:ext cx="4438650"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endParaRPr lang="zh-CN" altLang="en-US" b="1">
              <a:solidFill>
                <a:schemeClr val="accent5">
                  <a:lumMod val="50000"/>
                </a:schemeClr>
              </a:solidFill>
              <a:latin typeface="微软雅黑" pitchFamily="34" charset="-122"/>
              <a:ea typeface="微软雅黑" pitchFamily="34" charset="-122"/>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409" y="1772816"/>
            <a:ext cx="5117182" cy="448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40" y="1565423"/>
            <a:ext cx="5001921" cy="48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2184053"/>
            <a:ext cx="33051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 calcmode="lin" valueType="num">
                                      <p:cBhvr>
                                        <p:cTn id="21" dur="500" fill="hold"/>
                                        <p:tgtEl>
                                          <p:spTgt spid="4103"/>
                                        </p:tgtEl>
                                        <p:attrNameLst>
                                          <p:attrName>ppt_w</p:attrName>
                                        </p:attrNameLst>
                                      </p:cBhvr>
                                      <p:tavLst>
                                        <p:tav tm="0">
                                          <p:val>
                                            <p:fltVal val="0"/>
                                          </p:val>
                                        </p:tav>
                                        <p:tav tm="100000">
                                          <p:val>
                                            <p:strVal val="#ppt_w"/>
                                          </p:val>
                                        </p:tav>
                                      </p:tavLst>
                                    </p:anim>
                                    <p:anim calcmode="lin" valueType="num">
                                      <p:cBhvr>
                                        <p:cTn id="22" dur="500" fill="hold"/>
                                        <p:tgtEl>
                                          <p:spTgt spid="4103"/>
                                        </p:tgtEl>
                                        <p:attrNameLst>
                                          <p:attrName>ppt_h</p:attrName>
                                        </p:attrNameLst>
                                      </p:cBhvr>
                                      <p:tavLst>
                                        <p:tav tm="0">
                                          <p:val>
                                            <p:fltVal val="0"/>
                                          </p:val>
                                        </p:tav>
                                        <p:tav tm="100000">
                                          <p:val>
                                            <p:strVal val="#ppt_h"/>
                                          </p:val>
                                        </p:tav>
                                      </p:tavLst>
                                    </p:anim>
                                    <p:animEffect transition="in" filter="fade">
                                      <p:cBhvr>
                                        <p:cTn id="23" dur="500"/>
                                        <p:tgtEl>
                                          <p:spTgt spid="4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4103"/>
                                        </p:tgtEl>
                                        <p:attrNameLst>
                                          <p:attrName>ppt_w</p:attrName>
                                        </p:attrNameLst>
                                      </p:cBhvr>
                                      <p:tavLst>
                                        <p:tav tm="0">
                                          <p:val>
                                            <p:strVal val="ppt_w"/>
                                          </p:val>
                                        </p:tav>
                                        <p:tav tm="100000">
                                          <p:val>
                                            <p:fltVal val="0"/>
                                          </p:val>
                                        </p:tav>
                                      </p:tavLst>
                                    </p:anim>
                                    <p:anim calcmode="lin" valueType="num">
                                      <p:cBhvr>
                                        <p:cTn id="28" dur="500"/>
                                        <p:tgtEl>
                                          <p:spTgt spid="4103"/>
                                        </p:tgtEl>
                                        <p:attrNameLst>
                                          <p:attrName>ppt_h</p:attrName>
                                        </p:attrNameLst>
                                      </p:cBhvr>
                                      <p:tavLst>
                                        <p:tav tm="0">
                                          <p:val>
                                            <p:strVal val="ppt_h"/>
                                          </p:val>
                                        </p:tav>
                                        <p:tav tm="100000">
                                          <p:val>
                                            <p:fltVal val="0"/>
                                          </p:val>
                                        </p:tav>
                                      </p:tavLst>
                                    </p:anim>
                                    <p:animEffect transition="out" filter="fade">
                                      <p:cBhvr>
                                        <p:cTn id="29" dur="500"/>
                                        <p:tgtEl>
                                          <p:spTgt spid="4103"/>
                                        </p:tgtEl>
                                      </p:cBhvr>
                                    </p:animEffect>
                                    <p:set>
                                      <p:cBhvr>
                                        <p:cTn id="30" dur="1" fill="hold">
                                          <p:stCondLst>
                                            <p:cond delay="499"/>
                                          </p:stCondLst>
                                        </p:cTn>
                                        <p:tgtEl>
                                          <p:spTgt spid="4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p:cTn id="35" dur="500" fill="hold"/>
                                        <p:tgtEl>
                                          <p:spTgt spid="4105"/>
                                        </p:tgtEl>
                                        <p:attrNameLst>
                                          <p:attrName>ppt_w</p:attrName>
                                        </p:attrNameLst>
                                      </p:cBhvr>
                                      <p:tavLst>
                                        <p:tav tm="0">
                                          <p:val>
                                            <p:fltVal val="0"/>
                                          </p:val>
                                        </p:tav>
                                        <p:tav tm="100000">
                                          <p:val>
                                            <p:strVal val="#ppt_w"/>
                                          </p:val>
                                        </p:tav>
                                      </p:tavLst>
                                    </p:anim>
                                    <p:anim calcmode="lin" valueType="num">
                                      <p:cBhvr>
                                        <p:cTn id="36" dur="500" fill="hold"/>
                                        <p:tgtEl>
                                          <p:spTgt spid="4105"/>
                                        </p:tgtEl>
                                        <p:attrNameLst>
                                          <p:attrName>ppt_h</p:attrName>
                                        </p:attrNameLst>
                                      </p:cBhvr>
                                      <p:tavLst>
                                        <p:tav tm="0">
                                          <p:val>
                                            <p:fltVal val="0"/>
                                          </p:val>
                                        </p:tav>
                                        <p:tav tm="100000">
                                          <p:val>
                                            <p:strVal val="#ppt_h"/>
                                          </p:val>
                                        </p:tav>
                                      </p:tavLst>
                                    </p:anim>
                                    <p:animEffect transition="in" filter="fade">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4105"/>
                                        </p:tgtEl>
                                        <p:attrNameLst>
                                          <p:attrName>ppt_w</p:attrName>
                                        </p:attrNameLst>
                                      </p:cBhvr>
                                      <p:tavLst>
                                        <p:tav tm="0">
                                          <p:val>
                                            <p:strVal val="ppt_w"/>
                                          </p:val>
                                        </p:tav>
                                        <p:tav tm="100000">
                                          <p:val>
                                            <p:fltVal val="0"/>
                                          </p:val>
                                        </p:tav>
                                      </p:tavLst>
                                    </p:anim>
                                    <p:anim calcmode="lin" valueType="num">
                                      <p:cBhvr>
                                        <p:cTn id="42" dur="500"/>
                                        <p:tgtEl>
                                          <p:spTgt spid="4105"/>
                                        </p:tgtEl>
                                        <p:attrNameLst>
                                          <p:attrName>ppt_h</p:attrName>
                                        </p:attrNameLst>
                                      </p:cBhvr>
                                      <p:tavLst>
                                        <p:tav tm="0">
                                          <p:val>
                                            <p:strVal val="ppt_h"/>
                                          </p:val>
                                        </p:tav>
                                        <p:tav tm="100000">
                                          <p:val>
                                            <p:fltVal val="0"/>
                                          </p:val>
                                        </p:tav>
                                      </p:tavLst>
                                    </p:anim>
                                    <p:animEffect transition="out" filter="fade">
                                      <p:cBhvr>
                                        <p:cTn id="43" dur="500"/>
                                        <p:tgtEl>
                                          <p:spTgt spid="4105"/>
                                        </p:tgtEl>
                                      </p:cBhvr>
                                    </p:animEffect>
                                    <p:set>
                                      <p:cBhvr>
                                        <p:cTn id="44" dur="1" fill="hold">
                                          <p:stCondLst>
                                            <p:cond delay="499"/>
                                          </p:stCondLst>
                                        </p:cTn>
                                        <p:tgtEl>
                                          <p:spTgt spid="410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104"/>
                                        </p:tgtEl>
                                        <p:attrNameLst>
                                          <p:attrName>style.visibility</p:attrName>
                                        </p:attrNameLst>
                                      </p:cBhvr>
                                      <p:to>
                                        <p:strVal val="visible"/>
                                      </p:to>
                                    </p:set>
                                    <p:anim calcmode="lin" valueType="num">
                                      <p:cBhvr>
                                        <p:cTn id="49" dur="500" fill="hold"/>
                                        <p:tgtEl>
                                          <p:spTgt spid="4104"/>
                                        </p:tgtEl>
                                        <p:attrNameLst>
                                          <p:attrName>ppt_w</p:attrName>
                                        </p:attrNameLst>
                                      </p:cBhvr>
                                      <p:tavLst>
                                        <p:tav tm="0">
                                          <p:val>
                                            <p:fltVal val="0"/>
                                          </p:val>
                                        </p:tav>
                                        <p:tav tm="100000">
                                          <p:val>
                                            <p:strVal val="#ppt_w"/>
                                          </p:val>
                                        </p:tav>
                                      </p:tavLst>
                                    </p:anim>
                                    <p:anim calcmode="lin" valueType="num">
                                      <p:cBhvr>
                                        <p:cTn id="50" dur="500" fill="hold"/>
                                        <p:tgtEl>
                                          <p:spTgt spid="4104"/>
                                        </p:tgtEl>
                                        <p:attrNameLst>
                                          <p:attrName>ppt_h</p:attrName>
                                        </p:attrNameLst>
                                      </p:cBhvr>
                                      <p:tavLst>
                                        <p:tav tm="0">
                                          <p:val>
                                            <p:fltVal val="0"/>
                                          </p:val>
                                        </p:tav>
                                        <p:tav tm="100000">
                                          <p:val>
                                            <p:strVal val="#ppt_h"/>
                                          </p:val>
                                        </p:tav>
                                      </p:tavLst>
                                    </p:anim>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结构文件作为</a:t>
            </a:r>
            <a:r>
              <a:rPr lang="en-US" altLang="zh-CN" sz="1600" smtClean="0">
                <a:solidFill>
                  <a:srgbClr val="4BACC6">
                    <a:lumMod val="75000"/>
                  </a:srgbClr>
                </a:solidFill>
                <a:latin typeface="微软雅黑" pitchFamily="34" charset="-122"/>
                <a:ea typeface="微软雅黑" pitchFamily="34" charset="-122"/>
              </a:rPr>
              <a:t>HDF5</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的衍生版，它向</a:t>
            </a:r>
            <a:r>
              <a:rPr lang="en-US" altLang="zh-CN" sz="1600" smtClean="0">
                <a:solidFill>
                  <a:srgbClr val="4BACC6">
                    <a:lumMod val="75000"/>
                  </a:srgbClr>
                </a:solidFill>
                <a:latin typeface="微软雅黑" pitchFamily="34" charset="-122"/>
                <a:ea typeface="微软雅黑" pitchFamily="34" charset="-122"/>
              </a:rPr>
              <a:t>HDF</a:t>
            </a:r>
            <a:r>
              <a:rPr lang="zh-CN" altLang="en-US" sz="1600">
                <a:solidFill>
                  <a:srgbClr val="4BACC6">
                    <a:lumMod val="75000"/>
                  </a:srgbClr>
                </a:solidFill>
                <a:latin typeface="微软雅黑" pitchFamily="34" charset="-122"/>
                <a:ea typeface="微软雅黑" pitchFamily="34" charset="-122"/>
              </a:rPr>
              <a:t>文件中每个条目的属性添加了一些额外的</a:t>
            </a:r>
            <a:r>
              <a:rPr lang="zh-CN" altLang="en-US" sz="1600" smtClean="0">
                <a:solidFill>
                  <a:srgbClr val="4BACC6">
                    <a:lumMod val="75000"/>
                  </a:srgbClr>
                </a:solidFill>
                <a:latin typeface="微软雅黑" pitchFamily="34" charset="-122"/>
                <a:ea typeface="微软雅黑" pitchFamily="34" charset="-122"/>
              </a:rPr>
              <a:t>元数据。同时</a:t>
            </a:r>
            <a:r>
              <a:rPr lang="zh-CN" altLang="en-US" sz="1600">
                <a:solidFill>
                  <a:srgbClr val="4BACC6">
                    <a:lumMod val="75000"/>
                  </a:srgbClr>
                </a:solidFill>
                <a:latin typeface="微软雅黑" pitchFamily="34" charset="-122"/>
                <a:ea typeface="微软雅黑" pitchFamily="34" charset="-122"/>
              </a:rPr>
              <a:t>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文件的第三方库</a:t>
            </a:r>
            <a:r>
              <a:rPr lang="en-US" altLang="zh-CN" sz="1600" smtClean="0">
                <a:solidFill>
                  <a:srgbClr val="4BACC6">
                    <a:lumMod val="75000"/>
                  </a:srgbClr>
                </a:solidFill>
                <a:latin typeface="微软雅黑" pitchFamily="34" charset="-122"/>
                <a:ea typeface="微软雅黑" pitchFamily="34" charset="-122"/>
              </a:rPr>
              <a:t>tables</a:t>
            </a:r>
            <a:r>
              <a:rPr lang="zh-CN" altLang="en-US" sz="1600" smtClean="0">
                <a:solidFill>
                  <a:srgbClr val="4BACC6">
                    <a:lumMod val="75000"/>
                  </a:srgbClr>
                </a:solidFill>
                <a:latin typeface="微软雅黑" pitchFamily="34" charset="-122"/>
                <a:ea typeface="微软雅黑" pitchFamily="34" charset="-122"/>
              </a:rPr>
              <a:t>提供了一些强大的查询统计功能。</a:t>
            </a:r>
            <a:endParaRPr lang="en-US" altLang="zh-CN" sz="1600" smtClean="0">
              <a:solidFill>
                <a:srgbClr val="4BACC6">
                  <a:lumMod val="75000"/>
                </a:srgb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780928"/>
            <a:ext cx="50863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3705796"/>
            <a:ext cx="35528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1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147"/>
                                        </p:tgtEl>
                                        <p:attrNameLst>
                                          <p:attrName>ppt_w</p:attrName>
                                        </p:attrNameLst>
                                      </p:cBhvr>
                                      <p:tavLst>
                                        <p:tav tm="0">
                                          <p:val>
                                            <p:strVal val="ppt_w"/>
                                          </p:val>
                                        </p:tav>
                                        <p:tav tm="100000">
                                          <p:val>
                                            <p:fltVal val="0"/>
                                          </p:val>
                                        </p:tav>
                                      </p:tavLst>
                                    </p:anim>
                                    <p:anim calcmode="lin" valueType="num">
                                      <p:cBhvr>
                                        <p:cTn id="19" dur="500"/>
                                        <p:tgtEl>
                                          <p:spTgt spid="6147"/>
                                        </p:tgtEl>
                                        <p:attrNameLst>
                                          <p:attrName>ppt_h</p:attrName>
                                        </p:attrNameLst>
                                      </p:cBhvr>
                                      <p:tavLst>
                                        <p:tav tm="0">
                                          <p:val>
                                            <p:strVal val="ppt_h"/>
                                          </p:val>
                                        </p:tav>
                                        <p:tav tm="100000">
                                          <p:val>
                                            <p:fltVal val="0"/>
                                          </p:val>
                                        </p:tav>
                                      </p:tavLst>
                                    </p:anim>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ppt_w</p:attrName>
                                        </p:attrNameLst>
                                      </p:cBhvr>
                                      <p:tavLst>
                                        <p:tav tm="0">
                                          <p:val>
                                            <p:fltVal val="0"/>
                                          </p:val>
                                        </p:tav>
                                        <p:tav tm="100000">
                                          <p:val>
                                            <p:strVal val="#ppt_w"/>
                                          </p:val>
                                        </p:tav>
                                      </p:tavLst>
                                    </p:anim>
                                    <p:anim calcmode="lin" valueType="num">
                                      <p:cBhvr>
                                        <p:cTn id="27" dur="500" fill="hold"/>
                                        <p:tgtEl>
                                          <p:spTgt spid="6148"/>
                                        </p:tgtEl>
                                        <p:attrNameLst>
                                          <p:attrName>ppt_h</p:attrName>
                                        </p:attrNameLst>
                                      </p:cBhvr>
                                      <p:tavLst>
                                        <p:tav tm="0">
                                          <p:val>
                                            <p:fltVal val="0"/>
                                          </p:val>
                                        </p:tav>
                                        <p:tav tm="100000">
                                          <p:val>
                                            <p:strVal val="#ppt_h"/>
                                          </p:val>
                                        </p:tav>
                                      </p:tavLst>
                                    </p:anim>
                                    <p:animEffect transition="in" filter="fade">
                                      <p:cBhvr>
                                        <p:cTn id="2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结构文件数据的方法。</a:t>
            </a:r>
            <a:endParaRPr lang="en-US" altLang="zh-CN" sz="1600" smtClean="0">
              <a:solidFill>
                <a:srgbClr val="4BACC6">
                  <a:lumMod val="75000"/>
                </a:srgb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191" y="2111433"/>
            <a:ext cx="4823618" cy="419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996952"/>
            <a:ext cx="3000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5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170"/>
                                        </p:tgtEl>
                                        <p:attrNameLst>
                                          <p:attrName>ppt_w</p:attrName>
                                        </p:attrNameLst>
                                      </p:cBhvr>
                                      <p:tavLst>
                                        <p:tav tm="0">
                                          <p:val>
                                            <p:strVal val="ppt_w"/>
                                          </p:val>
                                        </p:tav>
                                        <p:tav tm="100000">
                                          <p:val>
                                            <p:fltVal val="0"/>
                                          </p:val>
                                        </p:tav>
                                      </p:tavLst>
                                    </p:anim>
                                    <p:anim calcmode="lin" valueType="num">
                                      <p:cBhvr>
                                        <p:cTn id="19" dur="500"/>
                                        <p:tgtEl>
                                          <p:spTgt spid="7170"/>
                                        </p:tgtEl>
                                        <p:attrNameLst>
                                          <p:attrName>ppt_h</p:attrName>
                                        </p:attrNameLst>
                                      </p:cBhvr>
                                      <p:tavLst>
                                        <p:tav tm="0">
                                          <p:val>
                                            <p:strVal val="ppt_h"/>
                                          </p:val>
                                        </p:tav>
                                        <p:tav tm="100000">
                                          <p:val>
                                            <p:fltVal val="0"/>
                                          </p:val>
                                        </p:tav>
                                      </p:tavLst>
                                    </p:anim>
                                    <p:animEffect transition="out" filter="fade">
                                      <p:cBhvr>
                                        <p:cTn id="20" dur="500"/>
                                        <p:tgtEl>
                                          <p:spTgt spid="7170"/>
                                        </p:tgtEl>
                                      </p:cBhvr>
                                    </p:animEffect>
                                    <p:set>
                                      <p:cBhvr>
                                        <p:cTn id="21" dur="1" fill="hold">
                                          <p:stCondLst>
                                            <p:cond delay="4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171"/>
                                        </p:tgtEl>
                                        <p:attrNameLst>
                                          <p:attrName>style.visibility</p:attrName>
                                        </p:attrNameLst>
                                      </p:cBhvr>
                                      <p:to>
                                        <p:strVal val="visible"/>
                                      </p:to>
                                    </p:set>
                                    <p:anim calcmode="lin" valueType="num">
                                      <p:cBhvr>
                                        <p:cTn id="26" dur="500" fill="hold"/>
                                        <p:tgtEl>
                                          <p:spTgt spid="7171"/>
                                        </p:tgtEl>
                                        <p:attrNameLst>
                                          <p:attrName>ppt_w</p:attrName>
                                        </p:attrNameLst>
                                      </p:cBhvr>
                                      <p:tavLst>
                                        <p:tav tm="0">
                                          <p:val>
                                            <p:fltVal val="0"/>
                                          </p:val>
                                        </p:tav>
                                        <p:tav tm="100000">
                                          <p:val>
                                            <p:strVal val="#ppt_w"/>
                                          </p:val>
                                        </p:tav>
                                      </p:tavLst>
                                    </p:anim>
                                    <p:anim calcmode="lin" valueType="num">
                                      <p:cBhvr>
                                        <p:cTn id="27" dur="500" fill="hold"/>
                                        <p:tgtEl>
                                          <p:spTgt spid="7171"/>
                                        </p:tgtEl>
                                        <p:attrNameLst>
                                          <p:attrName>ppt_h</p:attrName>
                                        </p:attrNameLst>
                                      </p:cBhvr>
                                      <p:tavLst>
                                        <p:tav tm="0">
                                          <p:val>
                                            <p:fltVal val="0"/>
                                          </p:val>
                                        </p:tav>
                                        <p:tav tm="100000">
                                          <p:val>
                                            <p:strVal val="#ppt_h"/>
                                          </p:val>
                                        </p:tav>
                                      </p:tavLst>
                                    </p:anim>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en-US" altLang="zh-CN" sz="1600" smtClean="0">
                <a:solidFill>
                  <a:srgbClr val="4BACC6">
                    <a:lumMod val="75000"/>
                  </a:srgbClr>
                </a:solidFill>
                <a:latin typeface="微软雅黑" pitchFamily="34" charset="-122"/>
                <a:ea typeface="微软雅黑" pitchFamily="34" charset="-122"/>
              </a:rPr>
              <a:t>Web</a:t>
            </a:r>
            <a:r>
              <a:rPr lang="zh-CN" altLang="en-US" sz="1600" smtClean="0">
                <a:solidFill>
                  <a:srgbClr val="4BACC6">
                    <a:lumMod val="75000"/>
                  </a:srgbClr>
                </a:solidFill>
                <a:latin typeface="微软雅黑" pitchFamily="34" charset="-122"/>
                <a:ea typeface="微软雅黑" pitchFamily="34" charset="-122"/>
              </a:rPr>
              <a:t>服务来说，一般会采用</a:t>
            </a:r>
            <a:r>
              <a:rPr lang="en-US" altLang="zh-CN" sz="1600" smtClean="0">
                <a:solidFill>
                  <a:srgbClr val="4BACC6">
                    <a:lumMod val="75000"/>
                  </a:srgbClr>
                </a:solidFill>
                <a:latin typeface="微软雅黑" pitchFamily="34" charset="-122"/>
                <a:ea typeface="微软雅黑" pitchFamily="34" charset="-122"/>
              </a:rPr>
              <a:t>REST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Representational </a:t>
            </a:r>
            <a:r>
              <a:rPr lang="en-US" altLang="zh-CN" sz="1600">
                <a:solidFill>
                  <a:srgbClr val="4BACC6">
                    <a:lumMod val="75000"/>
                  </a:srgbClr>
                </a:solidFill>
                <a:latin typeface="微软雅黑" pitchFamily="34" charset="-122"/>
                <a:ea typeface="微软雅黑" pitchFamily="34" charset="-122"/>
              </a:rPr>
              <a:t>State </a:t>
            </a:r>
            <a:r>
              <a:rPr lang="en-US" altLang="zh-CN" sz="1600" smtClean="0">
                <a:solidFill>
                  <a:srgbClr val="4BACC6">
                    <a:lumMod val="75000"/>
                  </a:srgbClr>
                </a:solidFill>
                <a:latin typeface="微软雅黑" pitchFamily="34" charset="-122"/>
                <a:ea typeface="微软雅黑" pitchFamily="34" charset="-122"/>
              </a:rPr>
              <a:t>Transfer</a:t>
            </a:r>
            <a:r>
              <a:rPr lang="zh-CN" altLang="en-US" sz="1600" smtClean="0">
                <a:solidFill>
                  <a:srgbClr val="4BACC6">
                    <a:lumMod val="75000"/>
                  </a:srgbClr>
                </a:solidFill>
                <a:latin typeface="微软雅黑" pitchFamily="34" charset="-122"/>
                <a:ea typeface="微软雅黑" pitchFamily="34" charset="-122"/>
              </a:rPr>
              <a:t>）风格的请求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。这样的</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经常</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对象表示法（</a:t>
            </a:r>
            <a:r>
              <a:rPr lang="en-US" altLang="zh-CN" sz="1600">
                <a:solidFill>
                  <a:srgbClr val="4BACC6">
                    <a:lumMod val="75000"/>
                  </a:srgbClr>
                </a:solidFill>
                <a:latin typeface="微软雅黑" pitchFamily="34" charset="-122"/>
                <a:ea typeface="微软雅黑" pitchFamily="34" charset="-122"/>
              </a:rPr>
              <a:t>JavaScript Object Notation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）来交换数据</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这种格式类似于</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的列表和</a:t>
            </a:r>
            <a:r>
              <a:rPr lang="zh-CN" altLang="en-US" sz="1600" smtClean="0">
                <a:solidFill>
                  <a:srgbClr val="4BACC6">
                    <a:lumMod val="75000"/>
                  </a:srgbClr>
                </a:solidFill>
                <a:latin typeface="微软雅黑" pitchFamily="34" charset="-122"/>
                <a:ea typeface="微软雅黑" pitchFamily="34" charset="-122"/>
              </a:rPr>
              <a:t>字典以及它们之间复杂的相互嵌套。</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中，</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库提供了对</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风格数据的读写操作。</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43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988840"/>
            <a:ext cx="5772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169" y="2003253"/>
            <a:ext cx="4357663" cy="3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194"/>
                                        </p:tgtEl>
                                        <p:attrNameLst>
                                          <p:attrName>ppt_w</p:attrName>
                                        </p:attrNameLst>
                                      </p:cBhvr>
                                      <p:tavLst>
                                        <p:tav tm="0">
                                          <p:val>
                                            <p:strVal val="ppt_w"/>
                                          </p:val>
                                        </p:tav>
                                        <p:tav tm="100000">
                                          <p:val>
                                            <p:fltVal val="0"/>
                                          </p:val>
                                        </p:tav>
                                      </p:tavLst>
                                    </p:anim>
                                    <p:anim calcmode="lin" valueType="num">
                                      <p:cBhvr>
                                        <p:cTn id="14" dur="500"/>
                                        <p:tgtEl>
                                          <p:spTgt spid="8194"/>
                                        </p:tgtEl>
                                        <p:attrNameLst>
                                          <p:attrName>ppt_h</p:attrName>
                                        </p:attrNameLst>
                                      </p:cBhvr>
                                      <p:tavLst>
                                        <p:tav tm="0">
                                          <p:val>
                                            <p:strVal val="ppt_h"/>
                                          </p:val>
                                        </p:tav>
                                        <p:tav tm="100000">
                                          <p:val>
                                            <p:fltVal val="0"/>
                                          </p:val>
                                        </p:tav>
                                      </p:tavLst>
                                    </p:anim>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500" fill="hold"/>
                                        <p:tgtEl>
                                          <p:spTgt spid="8195"/>
                                        </p:tgtEl>
                                        <p:attrNameLst>
                                          <p:attrName>ppt_w</p:attrName>
                                        </p:attrNameLst>
                                      </p:cBhvr>
                                      <p:tavLst>
                                        <p:tav tm="0">
                                          <p:val>
                                            <p:fltVal val="0"/>
                                          </p:val>
                                        </p:tav>
                                        <p:tav tm="100000">
                                          <p:val>
                                            <p:strVal val="#ppt_w"/>
                                          </p:val>
                                        </p:tav>
                                      </p:tavLst>
                                    </p:anim>
                                    <p:anim calcmode="lin" valueType="num">
                                      <p:cBhvr>
                                        <p:cTn id="22" dur="500" fill="hold"/>
                                        <p:tgtEl>
                                          <p:spTgt spid="8195"/>
                                        </p:tgtEl>
                                        <p:attrNameLst>
                                          <p:attrName>ppt_h</p:attrName>
                                        </p:attrNameLst>
                                      </p:cBhvr>
                                      <p:tavLst>
                                        <p:tav tm="0">
                                          <p:val>
                                            <p:fltVal val="0"/>
                                          </p:val>
                                        </p:tav>
                                        <p:tav tm="100000">
                                          <p:val>
                                            <p:strVal val="#ppt_h"/>
                                          </p:val>
                                        </p:tav>
                                      </p:tavLst>
                                    </p:anim>
                                    <p:animEffect transition="in" filter="fade">
                                      <p:cBhvr>
                                        <p:cTn id="2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信号处理与时间序列</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Statsmodels</a:t>
            </a:r>
            <a:r>
              <a:rPr lang="zh-CN" altLang="en-US" sz="1600" smtClean="0">
                <a:solidFill>
                  <a:schemeClr val="accent5">
                    <a:lumMod val="75000"/>
                  </a:schemeClr>
                </a:solidFill>
                <a:latin typeface="微软雅黑" pitchFamily="34" charset="-122"/>
                <a:ea typeface="微软雅黑" pitchFamily="34" charset="-122"/>
              </a:rPr>
              <a:t>模块介绍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窗口</a:t>
            </a:r>
            <a:r>
              <a:rPr lang="zh-CN" altLang="en-US" sz="1600">
                <a:solidFill>
                  <a:schemeClr val="accent5">
                    <a:lumMod val="75000"/>
                  </a:schemeClr>
                </a:solidFill>
                <a:latin typeface="微软雅黑" pitchFamily="34" charset="-122"/>
                <a:ea typeface="微软雅黑" pitchFamily="34" charset="-122"/>
              </a:rPr>
              <a:t>函数</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协整校验</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自相关</a:t>
            </a: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AR</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ARMA</a:t>
            </a:r>
            <a:r>
              <a:rPr lang="zh-CN" altLang="en-US" sz="1600">
                <a:solidFill>
                  <a:schemeClr val="accent5">
                    <a:lumMod val="75000"/>
                  </a:schemeClr>
                </a:solidFill>
                <a:latin typeface="微软雅黑" pitchFamily="34" charset="-122"/>
                <a:ea typeface="微软雅黑" pitchFamily="34" charset="-122"/>
              </a:rPr>
              <a:t>模型</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生成周期信号</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傅里叶分析</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谱分析</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滤波</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789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Statsmodels</a:t>
            </a:r>
            <a:r>
              <a:rPr lang="zh-CN" altLang="en-US" b="1">
                <a:solidFill>
                  <a:schemeClr val="accent5">
                    <a:lumMod val="50000"/>
                  </a:schemeClr>
                </a:solidFill>
                <a:latin typeface="微软雅黑" pitchFamily="34" charset="-122"/>
                <a:ea typeface="微软雅黑" pitchFamily="34" charset="-122"/>
              </a:rPr>
              <a:t>模块介绍</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Statsmodels</a:t>
            </a:r>
            <a:r>
              <a:rPr lang="zh-CN" altLang="en-US" sz="1600">
                <a:solidFill>
                  <a:srgbClr val="4BACC6">
                    <a:lumMod val="75000"/>
                  </a:srgbClr>
                </a:solidFill>
                <a:latin typeface="微软雅黑" pitchFamily="34" charset="-122"/>
                <a:ea typeface="微软雅黑" pitchFamily="34" charset="-122"/>
              </a:rPr>
              <a:t>是</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的统计建模和计量经济学工具包，包括一些描述统计、统计模型估计和</a:t>
            </a:r>
            <a:r>
              <a:rPr lang="zh-CN" altLang="en-US" sz="1600" smtClean="0">
                <a:solidFill>
                  <a:srgbClr val="4BACC6">
                    <a:lumMod val="75000"/>
                  </a:srgbClr>
                </a:solidFill>
                <a:latin typeface="微软雅黑" pitchFamily="34" charset="-122"/>
                <a:ea typeface="微软雅黑" pitchFamily="34" charset="-122"/>
              </a:rPr>
              <a:t>推断。</a:t>
            </a:r>
            <a:r>
              <a:rPr lang="en-US" altLang="zh-CN" sz="1600" smtClean="0">
                <a:solidFill>
                  <a:srgbClr val="4BACC6">
                    <a:lumMod val="75000"/>
                  </a:srgbClr>
                </a:solidFill>
                <a:latin typeface="微软雅黑" pitchFamily="34" charset="-122"/>
                <a:ea typeface="微软雅黑" pitchFamily="34" charset="-122"/>
              </a:rPr>
              <a:t>Statsmodels</a:t>
            </a:r>
            <a:r>
              <a:rPr lang="zh-CN" altLang="en-US" sz="1600" smtClean="0">
                <a:solidFill>
                  <a:srgbClr val="4BACC6">
                    <a:lumMod val="75000"/>
                  </a:srgbClr>
                </a:solidFill>
                <a:latin typeface="微软雅黑" pitchFamily="34" charset="-122"/>
                <a:ea typeface="微软雅黑" pitchFamily="34" charset="-122"/>
              </a:rPr>
              <a:t>可进行以下模型分析：</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线性回归</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Liner regression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一般线性模型（</a:t>
            </a:r>
            <a:r>
              <a:rPr lang="en-US" altLang="zh-CN" sz="1600">
                <a:solidFill>
                  <a:srgbClr val="4BACC6">
                    <a:lumMod val="75000"/>
                  </a:srgbClr>
                </a:solidFill>
                <a:latin typeface="微软雅黑" pitchFamily="34" charset="-122"/>
                <a:ea typeface="微软雅黑" pitchFamily="34" charset="-122"/>
              </a:rPr>
              <a:t>Gneralized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鲁</a:t>
            </a:r>
            <a:r>
              <a:rPr lang="zh-CN" altLang="en-US" sz="1600" smtClean="0">
                <a:solidFill>
                  <a:srgbClr val="4BACC6">
                    <a:lumMod val="75000"/>
                  </a:srgbClr>
                </a:solidFill>
                <a:latin typeface="微软雅黑" pitchFamily="34" charset="-122"/>
                <a:ea typeface="微软雅黑" pitchFamily="34" charset="-122"/>
              </a:rPr>
              <a:t>棒回归模型（</a:t>
            </a:r>
            <a:r>
              <a:rPr lang="en-US" altLang="zh-CN" sz="1600">
                <a:solidFill>
                  <a:srgbClr val="4BACC6">
                    <a:lumMod val="75000"/>
                  </a:srgbClr>
                </a:solidFill>
                <a:latin typeface="微软雅黑" pitchFamily="34" charset="-122"/>
                <a:ea typeface="微软雅黑" pitchFamily="34" charset="-122"/>
              </a:rPr>
              <a:t>robust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离散选择</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Discrete choice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方差分析</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ANOVA</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时间序列分析（</a:t>
            </a:r>
            <a:r>
              <a:rPr lang="en-US" altLang="zh-CN" sz="1600" smtClean="0">
                <a:solidFill>
                  <a:srgbClr val="4BACC6">
                    <a:lumMod val="75000"/>
                  </a:srgbClr>
                </a:solidFill>
                <a:latin typeface="微软雅黑" pitchFamily="34" charset="-122"/>
                <a:ea typeface="微软雅黑" pitchFamily="34" charset="-122"/>
              </a:rPr>
              <a:t>Time </a:t>
            </a:r>
            <a:r>
              <a:rPr lang="en-US" altLang="zh-CN" sz="1600">
                <a:solidFill>
                  <a:srgbClr val="4BACC6">
                    <a:lumMod val="75000"/>
                  </a:srgbClr>
                </a:solidFill>
                <a:latin typeface="微软雅黑" pitchFamily="34" charset="-122"/>
                <a:ea typeface="微软雅黑" pitchFamily="34" charset="-122"/>
              </a:rPr>
              <a:t>series </a:t>
            </a:r>
            <a:r>
              <a:rPr lang="en-US" altLang="zh-CN" sz="1600" smtClean="0">
                <a:solidFill>
                  <a:srgbClr val="4BACC6">
                    <a:lumMod val="75000"/>
                  </a:srgbClr>
                </a:solidFill>
                <a:latin typeface="微软雅黑" pitchFamily="34" charset="-122"/>
                <a:ea typeface="微软雅黑" pitchFamily="34" charset="-122"/>
              </a:rPr>
              <a:t>analysis</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非参</a:t>
            </a:r>
            <a:r>
              <a:rPr lang="zh-CN" altLang="en-US" sz="1600" smtClean="0">
                <a:solidFill>
                  <a:srgbClr val="4BACC6">
                    <a:lumMod val="75000"/>
                  </a:srgbClr>
                </a:solidFill>
                <a:latin typeface="微软雅黑" pitchFamily="34" charset="-122"/>
                <a:ea typeface="微软雅黑" pitchFamily="34" charset="-122"/>
              </a:rPr>
              <a:t>检验（</a:t>
            </a:r>
            <a:r>
              <a:rPr lang="en-US" altLang="zh-CN" sz="1600" smtClean="0">
                <a:solidFill>
                  <a:srgbClr val="4BACC6">
                    <a:lumMod val="75000"/>
                  </a:srgbClr>
                </a:solidFill>
                <a:latin typeface="微软雅黑" pitchFamily="34" charset="-122"/>
                <a:ea typeface="微软雅黑" pitchFamily="34" charset="-122"/>
              </a:rPr>
              <a:t>Nonparametric estimators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各种</a:t>
            </a:r>
            <a:r>
              <a:rPr lang="zh-CN" altLang="en-US" sz="1600" smtClean="0">
                <a:solidFill>
                  <a:srgbClr val="4BACC6">
                    <a:lumMod val="75000"/>
                  </a:srgbClr>
                </a:solidFill>
                <a:latin typeface="微软雅黑" pitchFamily="34" charset="-122"/>
                <a:ea typeface="微软雅黑" pitchFamily="34" charset="-122"/>
              </a:rPr>
              <a:t>统计检验</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438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移动平均法</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移动</a:t>
            </a:r>
            <a:r>
              <a:rPr lang="zh-CN" altLang="en-US" sz="1600">
                <a:solidFill>
                  <a:srgbClr val="4BACC6">
                    <a:lumMod val="75000"/>
                  </a:srgbClr>
                </a:solidFill>
                <a:latin typeface="微软雅黑" pitchFamily="34" charset="-122"/>
                <a:ea typeface="微软雅黑" pitchFamily="34" charset="-122"/>
              </a:rPr>
              <a:t>平均</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Moving </a:t>
            </a:r>
            <a:r>
              <a:rPr lang="en-US" altLang="zh-CN" sz="1600">
                <a:solidFill>
                  <a:srgbClr val="4BACC6">
                    <a:lumMod val="75000"/>
                  </a:srgbClr>
                </a:solidFill>
                <a:latin typeface="微软雅黑" pitchFamily="34" charset="-122"/>
                <a:ea typeface="微软雅黑" pitchFamily="34" charset="-122"/>
              </a:rPr>
              <a:t>A</a:t>
            </a:r>
            <a:r>
              <a:rPr lang="en-US" altLang="zh-CN" sz="1600" smtClean="0">
                <a:solidFill>
                  <a:srgbClr val="4BACC6">
                    <a:lumMod val="75000"/>
                  </a:srgbClr>
                </a:solidFill>
                <a:latin typeface="微软雅黑" pitchFamily="34" charset="-122"/>
                <a:ea typeface="微软雅黑" pitchFamily="34" charset="-122"/>
              </a:rPr>
              <a:t>verage</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又</a:t>
            </a:r>
            <a:r>
              <a:rPr lang="zh-CN" altLang="en-US" sz="1600" smtClean="0">
                <a:solidFill>
                  <a:srgbClr val="4BACC6">
                    <a:lumMod val="75000"/>
                  </a:srgbClr>
                </a:solidFill>
                <a:latin typeface="微软雅黑" pitchFamily="34" charset="-122"/>
                <a:ea typeface="微软雅黑" pitchFamily="34" charset="-122"/>
              </a:rPr>
              <a:t>称滚动平均值或滑动平均，是</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种对整个</a:t>
            </a:r>
            <a:r>
              <a:rPr lang="zh-CN" altLang="en-US" sz="1600">
                <a:solidFill>
                  <a:srgbClr val="4BACC6">
                    <a:lumMod val="75000"/>
                  </a:srgbClr>
                </a:solidFill>
                <a:latin typeface="微软雅黑" pitchFamily="34" charset="-122"/>
                <a:ea typeface="微软雅黑" pitchFamily="34" charset="-122"/>
              </a:rPr>
              <a:t>数据</a:t>
            </a:r>
            <a:r>
              <a:rPr lang="zh-CN" altLang="en-US" sz="1600" smtClean="0">
                <a:solidFill>
                  <a:srgbClr val="4BACC6">
                    <a:lumMod val="75000"/>
                  </a:srgbClr>
                </a:solidFill>
                <a:latin typeface="微软雅黑" pitchFamily="34" charset="-122"/>
                <a:ea typeface="微软雅黑" pitchFamily="34" charset="-122"/>
              </a:rPr>
              <a:t>集</a:t>
            </a:r>
            <a:r>
              <a:rPr lang="zh-CN" altLang="en-US" sz="1600">
                <a:solidFill>
                  <a:srgbClr val="4BACC6">
                    <a:lumMod val="75000"/>
                  </a:srgbClr>
                </a:solidFill>
                <a:latin typeface="微软雅黑" pitchFamily="34" charset="-122"/>
                <a:ea typeface="微软雅黑" pitchFamily="34" charset="-122"/>
              </a:rPr>
              <a:t>创建</a:t>
            </a:r>
            <a:r>
              <a:rPr lang="zh-CN" altLang="en-US" sz="1600" smtClean="0">
                <a:solidFill>
                  <a:srgbClr val="4BACC6">
                    <a:lumMod val="75000"/>
                  </a:srgbClr>
                </a:solidFill>
                <a:latin typeface="微软雅黑" pitchFamily="34" charset="-122"/>
                <a:ea typeface="微软雅黑" pitchFamily="34" charset="-122"/>
              </a:rPr>
              <a:t>不同子集并对每个子集求平均数的方式来</a:t>
            </a:r>
            <a:r>
              <a:rPr lang="zh-CN" altLang="en-US" sz="1600">
                <a:solidFill>
                  <a:srgbClr val="4BACC6">
                    <a:lumMod val="75000"/>
                  </a:srgbClr>
                </a:solidFill>
                <a:latin typeface="微软雅黑" pitchFamily="34" charset="-122"/>
                <a:ea typeface="微软雅黑" pitchFamily="34" charset="-122"/>
              </a:rPr>
              <a:t>分析</a:t>
            </a:r>
            <a:r>
              <a:rPr lang="zh-CN" altLang="en-US" sz="1600" smtClean="0">
                <a:solidFill>
                  <a:srgbClr val="4BACC6">
                    <a:lumMod val="75000"/>
                  </a:srgbClr>
                </a:solidFill>
                <a:latin typeface="微软雅黑" pitchFamily="34" charset="-122"/>
                <a:ea typeface="微软雅黑" pitchFamily="34" charset="-122"/>
              </a:rPr>
              <a:t>数据的方法。包括</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简单移动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SMA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指数移动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EMA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加权移动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WMA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以及累积移动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CMA</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研究</a:t>
            </a:r>
            <a:r>
              <a:rPr lang="zh-CN" altLang="en-US" sz="1600">
                <a:solidFill>
                  <a:srgbClr val="4BACC6">
                    <a:lumMod val="75000"/>
                  </a:srgbClr>
                </a:solidFill>
                <a:latin typeface="微软雅黑" pitchFamily="34" charset="-122"/>
                <a:ea typeface="微软雅黑" pitchFamily="34" charset="-122"/>
              </a:rPr>
              <a:t>时间序列时，我们经常会用到移动平均值。移动平均法需要规定一个窗口，它限定了每一眼能看到数据的数量，窗口每前移一个周期，其中的数据都要计算一次均值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不同</a:t>
            </a:r>
            <a:r>
              <a:rPr lang="zh-CN" altLang="en-US" sz="1600">
                <a:solidFill>
                  <a:srgbClr val="4BACC6">
                    <a:lumMod val="75000"/>
                  </a:srgbClr>
                </a:solidFill>
                <a:latin typeface="微软雅黑" pitchFamily="34" charset="-122"/>
                <a:ea typeface="微软雅黑" pitchFamily="34" charset="-122"/>
              </a:rPr>
              <a:t>类型的移动平均法主要区别在于求平均值时所用的权重，例如指数移动平均法，权重随时间的变化以指数的形式递减</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下面以年度日斑周期数据为例，通过移动平均法来探究日斑活动周期的时间序列</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431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404813"/>
            <a:ext cx="6961187"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219" y="1412776"/>
            <a:ext cx="3000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6" y="2140090"/>
            <a:ext cx="3667869" cy="25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窗口函数</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对于前面所提到的滚动窗口的权重计算，</a:t>
            </a:r>
            <a:r>
              <a:rPr lang="en-US" altLang="zh-CN" sz="1600" smtClean="0">
                <a:solidFill>
                  <a:srgbClr val="4BACC6">
                    <a:lumMod val="75000"/>
                  </a:srgbClr>
                </a:solidFill>
                <a:latin typeface="微软雅黑" pitchFamily="34" charset="-122"/>
                <a:ea typeface="微软雅黑" pitchFamily="34" charset="-122"/>
              </a:rPr>
              <a:t> NumPy</a:t>
            </a:r>
            <a:r>
              <a:rPr lang="zh-CN" altLang="en-US" sz="1600">
                <a:solidFill>
                  <a:srgbClr val="4BACC6">
                    <a:lumMod val="75000"/>
                  </a:srgbClr>
                </a:solidFill>
                <a:latin typeface="微软雅黑" pitchFamily="34" charset="-122"/>
                <a:ea typeface="微软雅黑" pitchFamily="34" charset="-122"/>
              </a:rPr>
              <a:t>提供了一些相关的功能</a:t>
            </a:r>
            <a:r>
              <a:rPr lang="zh-CN" altLang="en-US" sz="1600" smtClean="0">
                <a:solidFill>
                  <a:srgbClr val="4BACC6">
                    <a:lumMod val="75000"/>
                  </a:srgbClr>
                </a:solidFill>
                <a:latin typeface="微软雅黑" pitchFamily="34" charset="-122"/>
                <a:ea typeface="微软雅黑" pitchFamily="34" charset="-122"/>
              </a:rPr>
              <a:t>函数，即窗口函数来实现。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窗口</a:t>
            </a:r>
            <a:r>
              <a:rPr lang="zh-CN" altLang="en-US" sz="1600">
                <a:solidFill>
                  <a:srgbClr val="4BACC6">
                    <a:lumMod val="75000"/>
                  </a:srgbClr>
                </a:solidFill>
                <a:latin typeface="微软雅黑" pitchFamily="34" charset="-122"/>
                <a:ea typeface="微软雅黑" pitchFamily="34" charset="-122"/>
              </a:rPr>
              <a:t>函数是定义在一个区间（窗口）上的函数，超出定义域，函数值取零。我们可以使用它们来分析频谱、设计滤波器等</a:t>
            </a:r>
            <a:r>
              <a:rPr lang="zh-CN" altLang="en-US" sz="1600" smtClean="0">
                <a:solidFill>
                  <a:srgbClr val="4BACC6">
                    <a:lumMod val="75000"/>
                  </a:srgbClr>
                </a:solidFill>
                <a:latin typeface="微软雅黑" pitchFamily="34" charset="-122"/>
                <a:ea typeface="微软雅黑" pitchFamily="34" charset="-122"/>
              </a:rPr>
              <a:t>。典型的窗口函数有：矩形窗、三角形窗、钟形窗等。</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针对前面日斑（太阳黑子）近</a:t>
            </a:r>
            <a:r>
              <a:rPr lang="en-US" altLang="zh-CN" sz="1600">
                <a:solidFill>
                  <a:srgbClr val="4BACC6">
                    <a:lumMod val="75000"/>
                  </a:srgbClr>
                </a:solidFill>
                <a:latin typeface="微软雅黑" pitchFamily="34" charset="-122"/>
                <a:ea typeface="微软雅黑" pitchFamily="34" charset="-122"/>
              </a:rPr>
              <a:t>150</a:t>
            </a:r>
            <a:r>
              <a:rPr lang="zh-CN" altLang="en-US" sz="1600">
                <a:solidFill>
                  <a:srgbClr val="4BACC6">
                    <a:lumMod val="75000"/>
                  </a:srgbClr>
                </a:solidFill>
                <a:latin typeface="微软雅黑" pitchFamily="34" charset="-122"/>
                <a:ea typeface="微软雅黑" pitchFamily="34" charset="-122"/>
              </a:rPr>
              <a:t>年的</a:t>
            </a:r>
            <a:r>
              <a:rPr lang="zh-CN" altLang="en-US" sz="1600" smtClean="0">
                <a:solidFill>
                  <a:srgbClr val="4BACC6">
                    <a:lumMod val="75000"/>
                  </a:srgbClr>
                </a:solidFill>
                <a:latin typeface="微软雅黑" pitchFamily="34" charset="-122"/>
                <a:ea typeface="微软雅黑" pitchFamily="34" charset="-122"/>
              </a:rPr>
              <a:t>数据，分别使用不同的窗口函数计算权重。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932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46" y="1485959"/>
            <a:ext cx="5980708" cy="388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689" y="2020337"/>
            <a:ext cx="3616623" cy="28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5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协整校验</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一个时间序列，如果均值和方差没有系统变化或周期性变化（均值无变化：没有明显趋势，方差无变化：波动比较稳定），就称之为平稳的。平稳性是进行时间序列分析的一个很重要的</a:t>
            </a:r>
            <a:r>
              <a:rPr lang="zh-CN" altLang="en-US" sz="1600" smtClean="0">
                <a:solidFill>
                  <a:srgbClr val="4BACC6">
                    <a:lumMod val="75000"/>
                  </a:srgbClr>
                </a:solidFill>
                <a:latin typeface="微软雅黑" pitchFamily="34" charset="-122"/>
                <a:ea typeface="微软雅黑" pitchFamily="34" charset="-122"/>
              </a:rPr>
              <a:t>前提，很多模型都要求序列是平稳性的</a:t>
            </a:r>
            <a:r>
              <a:rPr lang="zh-CN" altLang="en-US" sz="1600">
                <a:solidFill>
                  <a:srgbClr val="4BACC6">
                    <a:lumMod val="75000"/>
                  </a:srgbClr>
                </a:solidFill>
                <a:latin typeface="微软雅黑" pitchFamily="34" charset="-122"/>
                <a:ea typeface="微软雅黑" pitchFamily="34" charset="-122"/>
              </a:rPr>
              <a:t>，就像在大数定理和中心定理中要求样本同分布一样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但现实中很多时间序列都是非平稳的，从这个着眼点上，经济学家</a:t>
            </a:r>
            <a:r>
              <a:rPr lang="en-US" altLang="zh-CN" sz="1600" smtClean="0">
                <a:solidFill>
                  <a:srgbClr val="4BACC6">
                    <a:lumMod val="75000"/>
                  </a:srgbClr>
                </a:solidFill>
                <a:latin typeface="微软雅黑" pitchFamily="34" charset="-122"/>
                <a:ea typeface="微软雅黑" pitchFamily="34" charset="-122"/>
              </a:rPr>
              <a:t>Engle</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Granger</a:t>
            </a:r>
            <a:r>
              <a:rPr lang="zh-CN" altLang="en-US" sz="1600" smtClean="0">
                <a:solidFill>
                  <a:srgbClr val="4BACC6">
                    <a:lumMod val="75000"/>
                  </a:srgbClr>
                </a:solidFill>
                <a:latin typeface="微软雅黑" pitchFamily="34" charset="-122"/>
                <a:ea typeface="微软雅黑" pitchFamily="34" charset="-122"/>
              </a:rPr>
              <a:t>提出了协整（</a:t>
            </a:r>
            <a:r>
              <a:rPr lang="en-US" altLang="zh-CN" sz="1600" smtClean="0">
                <a:solidFill>
                  <a:srgbClr val="4BACC6">
                    <a:lumMod val="75000"/>
                  </a:srgbClr>
                </a:solidFill>
                <a:latin typeface="微软雅黑" pitchFamily="34" charset="-122"/>
                <a:ea typeface="微软雅黑" pitchFamily="34" charset="-122"/>
              </a:rPr>
              <a:t>cointegration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亦</a:t>
            </a:r>
            <a:r>
              <a:rPr lang="zh-CN" altLang="en-US" sz="1600" smtClean="0">
                <a:solidFill>
                  <a:srgbClr val="4BACC6">
                    <a:lumMod val="75000"/>
                  </a:srgbClr>
                </a:solidFill>
                <a:latin typeface="微软雅黑" pitchFamily="34" charset="-122"/>
                <a:ea typeface="微软雅黑" pitchFamily="34" charset="-122"/>
              </a:rPr>
              <a:t>称共</a:t>
            </a:r>
            <a:r>
              <a:rPr lang="zh-CN" altLang="en-US" sz="1600">
                <a:solidFill>
                  <a:srgbClr val="4BACC6">
                    <a:lumMod val="75000"/>
                  </a:srgbClr>
                </a:solidFill>
                <a:latin typeface="微软雅黑" pitchFamily="34" charset="-122"/>
                <a:ea typeface="微软雅黑" pitchFamily="34" charset="-122"/>
              </a:rPr>
              <a:t>整合性）</a:t>
            </a:r>
            <a:r>
              <a:rPr lang="zh-CN" altLang="en-US" sz="1600" smtClean="0">
                <a:solidFill>
                  <a:srgbClr val="4BACC6">
                    <a:lumMod val="75000"/>
                  </a:srgbClr>
                </a:solidFill>
                <a:latin typeface="微软雅黑" pitchFamily="34" charset="-122"/>
                <a:ea typeface="微软雅黑" pitchFamily="34" charset="-122"/>
              </a:rPr>
              <a:t>的概念。如果</a:t>
            </a:r>
            <a:r>
              <a:rPr lang="zh-CN" altLang="en-US" sz="1600">
                <a:solidFill>
                  <a:srgbClr val="4BACC6">
                    <a:lumMod val="75000"/>
                  </a:srgbClr>
                </a:solidFill>
                <a:latin typeface="微软雅黑" pitchFamily="34" charset="-122"/>
                <a:ea typeface="微软雅黑" pitchFamily="34" charset="-122"/>
              </a:rPr>
              <a:t>两个时间序列</a:t>
            </a:r>
            <a:r>
              <a:rPr lang="en-US" altLang="zh-CN" sz="1600">
                <a:solidFill>
                  <a:srgbClr val="4BACC6">
                    <a:lumMod val="75000"/>
                  </a:srgbClr>
                </a:solidFill>
                <a:latin typeface="微软雅黑" pitchFamily="34" charset="-122"/>
                <a:ea typeface="微软雅黑" pitchFamily="34" charset="-122"/>
              </a:rPr>
              <a:t>x(t)</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y(t)</a:t>
            </a:r>
            <a:r>
              <a:rPr lang="zh-CN" altLang="en-US" sz="1600">
                <a:solidFill>
                  <a:srgbClr val="4BACC6">
                    <a:lumMod val="75000"/>
                  </a:srgbClr>
                </a:solidFill>
                <a:latin typeface="微软雅黑" pitchFamily="34" charset="-122"/>
                <a:ea typeface="微软雅黑" pitchFamily="34" charset="-122"/>
              </a:rPr>
              <a:t>的线性组合是稳态的，那么就称这两个序列</a:t>
            </a:r>
            <a:r>
              <a:rPr lang="zh-CN" altLang="en-US" sz="1600" smtClean="0">
                <a:solidFill>
                  <a:srgbClr val="4BACC6">
                    <a:lumMod val="75000"/>
                  </a:srgbClr>
                </a:solidFill>
                <a:latin typeface="微软雅黑" pitchFamily="34" charset="-122"/>
                <a:ea typeface="微软雅黑" pitchFamily="34" charset="-122"/>
              </a:rPr>
              <a:t>具有共整合性</a:t>
            </a:r>
            <a:r>
              <a:rPr lang="zh-CN" altLang="en-US" sz="1600">
                <a:solidFill>
                  <a:srgbClr val="4BACC6">
                    <a:lumMod val="75000"/>
                  </a:srgbClr>
                </a:solidFill>
                <a:latin typeface="微软雅黑" pitchFamily="34" charset="-122"/>
                <a:ea typeface="微软雅黑" pitchFamily="34" charset="-122"/>
              </a:rPr>
              <a:t>或协整</a:t>
            </a:r>
            <a:r>
              <a:rPr lang="zh-CN" altLang="en-US" sz="1600" smtClean="0">
                <a:solidFill>
                  <a:srgbClr val="4BACC6">
                    <a:lumMod val="75000"/>
                  </a:srgbClr>
                </a:solidFill>
                <a:latin typeface="微软雅黑" pitchFamily="34" charset="-122"/>
                <a:ea typeface="微软雅黑" pitchFamily="34" charset="-122"/>
              </a:rPr>
              <a:t>性。</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协整性不同于相关性，例如考虑</a:t>
            </a:r>
            <a:r>
              <a:rPr lang="zh-CN" altLang="en-US" sz="1600">
                <a:solidFill>
                  <a:srgbClr val="4BACC6">
                    <a:lumMod val="75000"/>
                  </a:srgbClr>
                </a:solidFill>
                <a:latin typeface="微软雅黑" pitchFamily="34" charset="-122"/>
                <a:ea typeface="微软雅黑" pitchFamily="34" charset="-122"/>
              </a:rPr>
              <a:t>醉汉与狗在一起散步的情形，相关性反映出他们是否在同一个方向上前进。协整性反映的则是一段时间后人和狗之间的</a:t>
            </a:r>
            <a:r>
              <a:rPr lang="zh-CN" altLang="en-US" sz="1600" smtClean="0">
                <a:solidFill>
                  <a:srgbClr val="4BACC6">
                    <a:lumMod val="75000"/>
                  </a:srgbClr>
                </a:solidFill>
                <a:latin typeface="微软雅黑" pitchFamily="34" charset="-122"/>
                <a:ea typeface="微软雅黑" pitchFamily="34" charset="-122"/>
              </a:rPr>
              <a:t>距离。</a:t>
            </a: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一般，使用增广</a:t>
            </a:r>
            <a:r>
              <a:rPr lang="zh-CN" altLang="en-US" sz="1600">
                <a:solidFill>
                  <a:srgbClr val="4BACC6">
                    <a:lumMod val="75000"/>
                  </a:srgbClr>
                </a:solidFill>
                <a:latin typeface="微软雅黑" pitchFamily="34" charset="-122"/>
                <a:ea typeface="微软雅黑" pitchFamily="34" charset="-122"/>
              </a:rPr>
              <a:t>迪基</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福勒检验法（</a:t>
            </a:r>
            <a:r>
              <a:rPr lang="en-US" altLang="zh-CN" sz="1600">
                <a:solidFill>
                  <a:srgbClr val="4BACC6">
                    <a:lumMod val="75000"/>
                  </a:srgbClr>
                </a:solidFill>
                <a:latin typeface="微软雅黑" pitchFamily="34" charset="-122"/>
                <a:ea typeface="微软雅黑" pitchFamily="34" charset="-122"/>
              </a:rPr>
              <a:t>Augmented Dickey-Fuller test</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ADF</a:t>
            </a:r>
            <a:r>
              <a:rPr lang="zh-CN" altLang="en-US" sz="1600" smtClean="0">
                <a:solidFill>
                  <a:srgbClr val="4BACC6">
                    <a:lumMod val="75000"/>
                  </a:srgbClr>
                </a:solidFill>
                <a:latin typeface="微软雅黑" pitchFamily="34" charset="-122"/>
                <a:ea typeface="微软雅黑" pitchFamily="34" charset="-122"/>
              </a:rPr>
              <a:t>检验）</a:t>
            </a:r>
            <a:r>
              <a:rPr lang="zh-CN" altLang="en-US" sz="1600">
                <a:solidFill>
                  <a:srgbClr val="4BACC6">
                    <a:lumMod val="75000"/>
                  </a:srgbClr>
                </a:solidFill>
                <a:latin typeface="微软雅黑" pitchFamily="34" charset="-122"/>
                <a:ea typeface="微软雅黑" pitchFamily="34" charset="-122"/>
              </a:rPr>
              <a:t>可以测试时间序列中的单位根，也可用于确定时间序列的协整</a:t>
            </a:r>
            <a:r>
              <a:rPr lang="zh-CN" altLang="en-US" sz="1600" smtClean="0">
                <a:solidFill>
                  <a:srgbClr val="4BACC6">
                    <a:lumMod val="75000"/>
                  </a:srgbClr>
                </a:solidFill>
                <a:latin typeface="微软雅黑" pitchFamily="34" charset="-122"/>
                <a:ea typeface="微软雅黑" pitchFamily="34" charset="-122"/>
              </a:rPr>
              <a:t>关系。</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75790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00" y="956705"/>
            <a:ext cx="5696745" cy="494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01" y="1988840"/>
            <a:ext cx="4387527" cy="83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01" y="3212977"/>
            <a:ext cx="6907808" cy="88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20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ppt_w</p:attrName>
                                        </p:attrNameLst>
                                      </p:cBhvr>
                                      <p:tavLst>
                                        <p:tav tm="0">
                                          <p:val>
                                            <p:fltVal val="0"/>
                                          </p:val>
                                        </p:tav>
                                        <p:tav tm="100000">
                                          <p:val>
                                            <p:strVal val="#ppt_w"/>
                                          </p:val>
                                        </p:tav>
                                      </p:tavLst>
                                    </p:anim>
                                    <p:anim calcmode="lin" valueType="num">
                                      <p:cBhvr>
                                        <p:cTn id="8" dur="500" fill="hold"/>
                                        <p:tgtEl>
                                          <p:spTgt spid="3079"/>
                                        </p:tgtEl>
                                        <p:attrNameLst>
                                          <p:attrName>ppt_h</p:attrName>
                                        </p:attrNameLst>
                                      </p:cBhvr>
                                      <p:tavLst>
                                        <p:tav tm="0">
                                          <p:val>
                                            <p:fltVal val="0"/>
                                          </p:val>
                                        </p:tav>
                                        <p:tav tm="100000">
                                          <p:val>
                                            <p:strVal val="#ppt_h"/>
                                          </p:val>
                                        </p:tav>
                                      </p:tavLst>
                                    </p:anim>
                                    <p:animEffect transition="in" filter="fade">
                                      <p:cBhvr>
                                        <p:cTn id="9" dur="500"/>
                                        <p:tgtEl>
                                          <p:spTgt spid="30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9"/>
                                        </p:tgtEl>
                                        <p:attrNameLst>
                                          <p:attrName>ppt_w</p:attrName>
                                        </p:attrNameLst>
                                      </p:cBhvr>
                                      <p:tavLst>
                                        <p:tav tm="0">
                                          <p:val>
                                            <p:strVal val="ppt_w"/>
                                          </p:val>
                                        </p:tav>
                                        <p:tav tm="100000">
                                          <p:val>
                                            <p:fltVal val="0"/>
                                          </p:val>
                                        </p:tav>
                                      </p:tavLst>
                                    </p:anim>
                                    <p:anim calcmode="lin" valueType="num">
                                      <p:cBhvr>
                                        <p:cTn id="14" dur="500"/>
                                        <p:tgtEl>
                                          <p:spTgt spid="3079"/>
                                        </p:tgtEl>
                                        <p:attrNameLst>
                                          <p:attrName>ppt_h</p:attrName>
                                        </p:attrNameLst>
                                      </p:cBhvr>
                                      <p:tavLst>
                                        <p:tav tm="0">
                                          <p:val>
                                            <p:strVal val="ppt_h"/>
                                          </p:val>
                                        </p:tav>
                                        <p:tav tm="100000">
                                          <p:val>
                                            <p:fltVal val="0"/>
                                          </p:val>
                                        </p:tav>
                                      </p:tavLst>
                                    </p:anim>
                                    <p:animEffect transition="out" filter="fade">
                                      <p:cBhvr>
                                        <p:cTn id="15" dur="500"/>
                                        <p:tgtEl>
                                          <p:spTgt spid="3079"/>
                                        </p:tgtEl>
                                      </p:cBhvr>
                                    </p:animEffect>
                                    <p:set>
                                      <p:cBhvr>
                                        <p:cTn id="16" dur="1" fill="hold">
                                          <p:stCondLst>
                                            <p:cond delay="499"/>
                                          </p:stCondLst>
                                        </p:cTn>
                                        <p:tgtEl>
                                          <p:spTgt spid="307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p:cTn id="21" dur="500" fill="hold"/>
                                        <p:tgtEl>
                                          <p:spTgt spid="3076"/>
                                        </p:tgtEl>
                                        <p:attrNameLst>
                                          <p:attrName>ppt_w</p:attrName>
                                        </p:attrNameLst>
                                      </p:cBhvr>
                                      <p:tavLst>
                                        <p:tav tm="0">
                                          <p:val>
                                            <p:fltVal val="0"/>
                                          </p:val>
                                        </p:tav>
                                        <p:tav tm="100000">
                                          <p:val>
                                            <p:strVal val="#ppt_w"/>
                                          </p:val>
                                        </p:tav>
                                      </p:tavLst>
                                    </p:anim>
                                    <p:anim calcmode="lin" valueType="num">
                                      <p:cBhvr>
                                        <p:cTn id="22" dur="500" fill="hold"/>
                                        <p:tgtEl>
                                          <p:spTgt spid="3076"/>
                                        </p:tgtEl>
                                        <p:attrNameLst>
                                          <p:attrName>ppt_h</p:attrName>
                                        </p:attrNameLst>
                                      </p:cBhvr>
                                      <p:tavLst>
                                        <p:tav tm="0">
                                          <p:val>
                                            <p:fltVal val="0"/>
                                          </p:val>
                                        </p:tav>
                                        <p:tav tm="100000">
                                          <p:val>
                                            <p:strVal val="#ppt_h"/>
                                          </p:val>
                                        </p:tav>
                                      </p:tavLst>
                                    </p:anim>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 calcmode="lin" valueType="num">
                                      <p:cBhvr>
                                        <p:cTn id="28" dur="500" fill="hold"/>
                                        <p:tgtEl>
                                          <p:spTgt spid="3077"/>
                                        </p:tgtEl>
                                        <p:attrNameLst>
                                          <p:attrName>ppt_w</p:attrName>
                                        </p:attrNameLst>
                                      </p:cBhvr>
                                      <p:tavLst>
                                        <p:tav tm="0">
                                          <p:val>
                                            <p:fltVal val="0"/>
                                          </p:val>
                                        </p:tav>
                                        <p:tav tm="100000">
                                          <p:val>
                                            <p:strVal val="#ppt_w"/>
                                          </p:val>
                                        </p:tav>
                                      </p:tavLst>
                                    </p:anim>
                                    <p:anim calcmode="lin" valueType="num">
                                      <p:cBhvr>
                                        <p:cTn id="29" dur="500" fill="hold"/>
                                        <p:tgtEl>
                                          <p:spTgt spid="3077"/>
                                        </p:tgtEl>
                                        <p:attrNameLst>
                                          <p:attrName>ppt_h</p:attrName>
                                        </p:attrNameLst>
                                      </p:cBhvr>
                                      <p:tavLst>
                                        <p:tav tm="0">
                                          <p:val>
                                            <p:fltVal val="0"/>
                                          </p:val>
                                        </p:tav>
                                        <p:tav tm="100000">
                                          <p:val>
                                            <p:strVal val="#ppt_h"/>
                                          </p:val>
                                        </p:tav>
                                      </p:tavLst>
                                    </p:anim>
                                    <p:animEffect transition="in" filter="fade">
                                      <p:cBhvr>
                                        <p:cTn id="3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自相关</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是指数据</a:t>
            </a:r>
            <a:r>
              <a:rPr lang="zh-CN" altLang="en-US" sz="1600">
                <a:solidFill>
                  <a:srgbClr val="4BACC6">
                    <a:lumMod val="75000"/>
                  </a:srgbClr>
                </a:solidFill>
                <a:latin typeface="微软雅黑" pitchFamily="34" charset="-122"/>
                <a:ea typeface="微软雅黑" pitchFamily="34" charset="-122"/>
              </a:rPr>
              <a:t>集内部的相关性</a:t>
            </a: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给定的时间序列，我们只要知道其均值和标准差，就可以用期望值算子</a:t>
            </a:r>
            <a:r>
              <a:rPr lang="zh-CN" altLang="en-US" sz="1600" smtClean="0">
                <a:solidFill>
                  <a:srgbClr val="4BACC6">
                    <a:lumMod val="75000"/>
                  </a:srgbClr>
                </a:solidFill>
                <a:latin typeface="微软雅黑" pitchFamily="34" charset="-122"/>
                <a:ea typeface="微软雅黑" pitchFamily="34" charset="-122"/>
              </a:rPr>
              <a:t>来确定当前时间</a:t>
            </a:r>
            <a:r>
              <a:rPr lang="en-US" altLang="zh-CN" sz="1600" smtClean="0">
                <a:solidFill>
                  <a:srgbClr val="4BACC6">
                    <a:lumMod val="75000"/>
                  </a:srgbClr>
                </a:solidFill>
                <a:latin typeface="微软雅黑" pitchFamily="34" charset="-122"/>
                <a:ea typeface="微软雅黑" pitchFamily="34" charset="-122"/>
              </a:rPr>
              <a:t>t</a:t>
            </a:r>
            <a:r>
              <a:rPr lang="zh-CN" altLang="en-US" sz="1600" smtClean="0">
                <a:solidFill>
                  <a:srgbClr val="4BACC6">
                    <a:lumMod val="75000"/>
                  </a:srgbClr>
                </a:solidFill>
                <a:latin typeface="微软雅黑" pitchFamily="34" charset="-122"/>
                <a:ea typeface="微软雅黑" pitchFamily="34" charset="-122"/>
              </a:rPr>
              <a:t>及其后延时间</a:t>
            </a:r>
            <a:r>
              <a:rPr lang="en-US" altLang="zh-CN" sz="1600" smtClean="0">
                <a:solidFill>
                  <a:srgbClr val="4BACC6">
                    <a:lumMod val="75000"/>
                  </a:srgbClr>
                </a:solidFill>
                <a:latin typeface="微软雅黑" pitchFamily="34" charset="-122"/>
                <a:ea typeface="微软雅黑" pitchFamily="34" charset="-122"/>
              </a:rPr>
              <a:t>s</a:t>
            </a:r>
            <a:r>
              <a:rPr lang="zh-CN" altLang="en-US" sz="1600" smtClean="0">
                <a:solidFill>
                  <a:srgbClr val="4BACC6">
                    <a:lumMod val="75000"/>
                  </a:srgbClr>
                </a:solidFill>
                <a:latin typeface="微软雅黑" pitchFamily="34" charset="-122"/>
                <a:ea typeface="微软雅黑" pitchFamily="34" charset="-122"/>
              </a:rPr>
              <a:t>的</a:t>
            </a: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本质上就是</a:t>
            </a:r>
            <a:r>
              <a:rPr lang="zh-CN" altLang="en-US" sz="1600">
                <a:solidFill>
                  <a:srgbClr val="4BACC6">
                    <a:lumMod val="75000"/>
                  </a:srgbClr>
                </a:solidFill>
                <a:latin typeface="微软雅黑" pitchFamily="34" charset="-122"/>
                <a:ea typeface="微软雅黑" pitchFamily="34" charset="-122"/>
              </a:rPr>
              <a:t>把相关性公式应用于一个时间序列及其同一个时间序列</a:t>
            </a:r>
            <a:r>
              <a:rPr lang="zh-CN" altLang="en-US" sz="1600" smtClean="0">
                <a:solidFill>
                  <a:srgbClr val="4BACC6">
                    <a:lumMod val="75000"/>
                  </a:srgbClr>
                </a:solidFill>
                <a:latin typeface="微软雅黑" pitchFamily="34" charset="-122"/>
                <a:ea typeface="微软雅黑" pitchFamily="34" charset="-122"/>
              </a:rPr>
              <a:t>的后延部分，以计算当前值对后延部分值的自相关系数。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前面的课程曾介绍过用</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函数绘制过自相关</a:t>
            </a:r>
            <a:r>
              <a:rPr lang="zh-CN" altLang="en-US" sz="1600" smtClean="0">
                <a:solidFill>
                  <a:srgbClr val="4BACC6">
                    <a:lumMod val="75000"/>
                  </a:srgbClr>
                </a:solidFill>
                <a:latin typeface="微软雅黑" pitchFamily="34" charset="-122"/>
                <a:ea typeface="微软雅黑" pitchFamily="34" charset="-122"/>
              </a:rPr>
              <a:t>图形，接下来的例子中将</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库的</a:t>
            </a:r>
            <a:r>
              <a:rPr lang="en-US" altLang="zh-CN" sz="1600">
                <a:solidFill>
                  <a:srgbClr val="4BACC6">
                    <a:lumMod val="75000"/>
                  </a:srgbClr>
                </a:solidFill>
                <a:latin typeface="微软雅黑" pitchFamily="34" charset="-122"/>
                <a:ea typeface="微软雅黑" pitchFamily="34" charset="-122"/>
              </a:rPr>
              <a:t>correlate()</a:t>
            </a:r>
            <a:r>
              <a:rPr lang="zh-CN" altLang="en-US" sz="1600">
                <a:solidFill>
                  <a:srgbClr val="4BACC6">
                    <a:lumMod val="75000"/>
                  </a:srgbClr>
                </a:solidFill>
                <a:latin typeface="微软雅黑" pitchFamily="34" charset="-122"/>
                <a:ea typeface="微软雅黑" pitchFamily="34" charset="-122"/>
              </a:rPr>
              <a:t>函数来计算太阳黑子周期实际的自相关值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5629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425" y="1556792"/>
            <a:ext cx="3793151" cy="337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054" y="3563872"/>
            <a:ext cx="11049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2242581" y="385387"/>
            <a:ext cx="4658838" cy="6087226"/>
            <a:chOff x="2242581" y="1068262"/>
            <a:chExt cx="4658838" cy="6087226"/>
          </a:xfrm>
        </p:grpSpPr>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581" y="1068262"/>
              <a:ext cx="4658838" cy="300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581" y="4067928"/>
              <a:ext cx="4658838" cy="30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50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500" fill="hold"/>
                                        <p:tgtEl>
                                          <p:spTgt spid="4103"/>
                                        </p:tgtEl>
                                        <p:attrNameLst>
                                          <p:attrName>ppt_w</p:attrName>
                                        </p:attrNameLst>
                                      </p:cBhvr>
                                      <p:tavLst>
                                        <p:tav tm="0">
                                          <p:val>
                                            <p:fltVal val="0"/>
                                          </p:val>
                                        </p:tav>
                                        <p:tav tm="100000">
                                          <p:val>
                                            <p:strVal val="#ppt_w"/>
                                          </p:val>
                                        </p:tav>
                                      </p:tavLst>
                                    </p:anim>
                                    <p:anim calcmode="lin" valueType="num">
                                      <p:cBhvr>
                                        <p:cTn id="8" dur="500" fill="hold"/>
                                        <p:tgtEl>
                                          <p:spTgt spid="4103"/>
                                        </p:tgtEl>
                                        <p:attrNameLst>
                                          <p:attrName>ppt_h</p:attrName>
                                        </p:attrNameLst>
                                      </p:cBhvr>
                                      <p:tavLst>
                                        <p:tav tm="0">
                                          <p:val>
                                            <p:fltVal val="0"/>
                                          </p:val>
                                        </p:tav>
                                        <p:tav tm="100000">
                                          <p:val>
                                            <p:strVal val="#ppt_h"/>
                                          </p:val>
                                        </p:tav>
                                      </p:tavLst>
                                    </p:anim>
                                    <p:animEffect transition="in" filter="fade">
                                      <p:cBhvr>
                                        <p:cTn id="9" dur="500"/>
                                        <p:tgtEl>
                                          <p:spTgt spid="410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 calcmode="lin" valueType="num">
                                      <p:cBhvr>
                                        <p:cTn id="14" dur="500" fill="hold"/>
                                        <p:tgtEl>
                                          <p:spTgt spid="4102"/>
                                        </p:tgtEl>
                                        <p:attrNameLst>
                                          <p:attrName>ppt_w</p:attrName>
                                        </p:attrNameLst>
                                      </p:cBhvr>
                                      <p:tavLst>
                                        <p:tav tm="0">
                                          <p:val>
                                            <p:fltVal val="0"/>
                                          </p:val>
                                        </p:tav>
                                        <p:tav tm="100000">
                                          <p:val>
                                            <p:strVal val="#ppt_w"/>
                                          </p:val>
                                        </p:tav>
                                      </p:tavLst>
                                    </p:anim>
                                    <p:anim calcmode="lin" valueType="num">
                                      <p:cBhvr>
                                        <p:cTn id="15" dur="500" fill="hold"/>
                                        <p:tgtEl>
                                          <p:spTgt spid="4102"/>
                                        </p:tgtEl>
                                        <p:attrNameLst>
                                          <p:attrName>ppt_h</p:attrName>
                                        </p:attrNameLst>
                                      </p:cBhvr>
                                      <p:tavLst>
                                        <p:tav tm="0">
                                          <p:val>
                                            <p:fltVal val="0"/>
                                          </p:val>
                                        </p:tav>
                                        <p:tav tm="100000">
                                          <p:val>
                                            <p:strVal val="#ppt_h"/>
                                          </p:val>
                                        </p:tav>
                                      </p:tavLst>
                                    </p:anim>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4102"/>
                                        </p:tgtEl>
                                        <p:attrNameLst>
                                          <p:attrName>ppt_w</p:attrName>
                                        </p:attrNameLst>
                                      </p:cBhvr>
                                      <p:tavLst>
                                        <p:tav tm="0">
                                          <p:val>
                                            <p:strVal val="ppt_w"/>
                                          </p:val>
                                        </p:tav>
                                        <p:tav tm="100000">
                                          <p:val>
                                            <p:fltVal val="0"/>
                                          </p:val>
                                        </p:tav>
                                      </p:tavLst>
                                    </p:anim>
                                    <p:anim calcmode="lin" valueType="num">
                                      <p:cBhvr>
                                        <p:cTn id="21" dur="500"/>
                                        <p:tgtEl>
                                          <p:spTgt spid="4102"/>
                                        </p:tgtEl>
                                        <p:attrNameLst>
                                          <p:attrName>ppt_h</p:attrName>
                                        </p:attrNameLst>
                                      </p:cBhvr>
                                      <p:tavLst>
                                        <p:tav tm="0">
                                          <p:val>
                                            <p:strVal val="ppt_h"/>
                                          </p:val>
                                        </p:tav>
                                        <p:tav tm="100000">
                                          <p:val>
                                            <p:fltVal val="0"/>
                                          </p:val>
                                        </p:tav>
                                      </p:tavLst>
                                    </p:anim>
                                    <p:animEffect transition="out" filter="fade">
                                      <p:cBhvr>
                                        <p:cTn id="22" dur="500"/>
                                        <p:tgtEl>
                                          <p:spTgt spid="4102"/>
                                        </p:tgtEl>
                                      </p:cBhvr>
                                    </p:animEffect>
                                    <p:set>
                                      <p:cBhvr>
                                        <p:cTn id="23" dur="1" fill="hold">
                                          <p:stCondLst>
                                            <p:cond delay="499"/>
                                          </p:stCondLst>
                                        </p:cTn>
                                        <p:tgtEl>
                                          <p:spTgt spid="4102"/>
                                        </p:tgtEl>
                                        <p:attrNameLst>
                                          <p:attrName>style.visibility</p:attrName>
                                        </p:attrNameLst>
                                      </p:cBhvr>
                                      <p:to>
                                        <p:strVal val="hidden"/>
                                      </p:to>
                                    </p:set>
                                  </p:childTnLst>
                                </p:cTn>
                              </p:par>
                              <p:par>
                                <p:cTn id="24" presetID="53" presetClass="exit" presetSubtype="32" fill="hold" nodeType="withEffect">
                                  <p:stCondLst>
                                    <p:cond delay="0"/>
                                  </p:stCondLst>
                                  <p:childTnLst>
                                    <p:anim calcmode="lin" valueType="num">
                                      <p:cBhvr>
                                        <p:cTn id="25" dur="500"/>
                                        <p:tgtEl>
                                          <p:spTgt spid="4103"/>
                                        </p:tgtEl>
                                        <p:attrNameLst>
                                          <p:attrName>ppt_w</p:attrName>
                                        </p:attrNameLst>
                                      </p:cBhvr>
                                      <p:tavLst>
                                        <p:tav tm="0">
                                          <p:val>
                                            <p:strVal val="ppt_w"/>
                                          </p:val>
                                        </p:tav>
                                        <p:tav tm="100000">
                                          <p:val>
                                            <p:fltVal val="0"/>
                                          </p:val>
                                        </p:tav>
                                      </p:tavLst>
                                    </p:anim>
                                    <p:anim calcmode="lin" valueType="num">
                                      <p:cBhvr>
                                        <p:cTn id="26" dur="500"/>
                                        <p:tgtEl>
                                          <p:spTgt spid="4103"/>
                                        </p:tgtEl>
                                        <p:attrNameLst>
                                          <p:attrName>ppt_h</p:attrName>
                                        </p:attrNameLst>
                                      </p:cBhvr>
                                      <p:tavLst>
                                        <p:tav tm="0">
                                          <p:val>
                                            <p:strVal val="ppt_h"/>
                                          </p:val>
                                        </p:tav>
                                        <p:tav tm="100000">
                                          <p:val>
                                            <p:fltVal val="0"/>
                                          </p:val>
                                        </p:tav>
                                      </p:tavLst>
                                    </p:anim>
                                    <p:animEffect transition="out" filter="fade">
                                      <p:cBhvr>
                                        <p:cTn id="27" dur="500"/>
                                        <p:tgtEl>
                                          <p:spTgt spid="4103"/>
                                        </p:tgtEl>
                                      </p:cBhvr>
                                    </p:animEffect>
                                    <p:set>
                                      <p:cBhvr>
                                        <p:cTn id="28" dur="1" fill="hold">
                                          <p:stCondLst>
                                            <p:cond delay="499"/>
                                          </p:stCondLst>
                                        </p:cTn>
                                        <p:tgtEl>
                                          <p:spTgt spid="41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自回归模型</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自回归模型（</a:t>
            </a:r>
            <a:r>
              <a:rPr lang="en-US" altLang="zh-CN" sz="1600">
                <a:solidFill>
                  <a:srgbClr val="4BACC6">
                    <a:lumMod val="75000"/>
                  </a:srgbClr>
                </a:solidFill>
                <a:latin typeface="微软雅黑" pitchFamily="34" charset="-122"/>
                <a:ea typeface="微软雅黑" pitchFamily="34" charset="-122"/>
              </a:rPr>
              <a:t>Auto Regressive</a:t>
            </a:r>
            <a:r>
              <a:rPr lang="zh-CN" altLang="en-US" sz="1600" smtClean="0">
                <a:solidFill>
                  <a:srgbClr val="4BACC6">
                    <a:lumMod val="75000"/>
                  </a:srgbClr>
                </a:solidFill>
                <a:latin typeface="微软雅黑" pitchFamily="34" charset="-122"/>
                <a:ea typeface="微软雅黑" pitchFamily="34" charset="-122"/>
              </a:rPr>
              <a:t>）可用</a:t>
            </a:r>
            <a:r>
              <a:rPr lang="zh-CN" altLang="en-US" sz="1600">
                <a:solidFill>
                  <a:srgbClr val="4BACC6">
                    <a:lumMod val="75000"/>
                  </a:srgbClr>
                </a:solidFill>
                <a:latin typeface="微软雅黑" pitchFamily="34" charset="-122"/>
                <a:ea typeface="微软雅黑" pitchFamily="34" charset="-122"/>
              </a:rPr>
              <a:t>于预测时间序列将来的值。使用该模型时，通常需要假定一个随机变量的值依赖于它前面的</a:t>
            </a:r>
            <a:r>
              <a:rPr lang="zh-CN" altLang="en-US" sz="1600" smtClean="0">
                <a:solidFill>
                  <a:srgbClr val="4BACC6">
                    <a:lumMod val="75000"/>
                  </a:srgbClr>
                </a:solidFill>
                <a:latin typeface="微软雅黑" pitchFamily="34" charset="-122"/>
                <a:ea typeface="微软雅黑" pitchFamily="34" charset="-122"/>
              </a:rPr>
              <a:t>值，同时该变量与它前面的值</a:t>
            </a:r>
            <a:r>
              <a:rPr lang="zh-CN" altLang="en-US" sz="1600">
                <a:solidFill>
                  <a:srgbClr val="4BACC6">
                    <a:lumMod val="75000"/>
                  </a:srgbClr>
                </a:solidFill>
                <a:latin typeface="微软雅黑" pitchFamily="34" charset="-122"/>
                <a:ea typeface="微软雅黑" pitchFamily="34" charset="-122"/>
              </a:rPr>
              <a:t>之间的关系是</a:t>
            </a:r>
            <a:r>
              <a:rPr lang="zh-CN" altLang="en-US" sz="1600" smtClean="0">
                <a:solidFill>
                  <a:srgbClr val="4BACC6">
                    <a:lumMod val="75000"/>
                  </a:srgbClr>
                </a:solidFill>
                <a:latin typeface="微软雅黑" pitchFamily="34" charset="-122"/>
                <a:ea typeface="微软雅黑" pitchFamily="34" charset="-122"/>
              </a:rPr>
              <a:t>线性的（即线性回归），接着要</a:t>
            </a:r>
            <a:r>
              <a:rPr lang="zh-CN" altLang="en-US" sz="1600">
                <a:solidFill>
                  <a:srgbClr val="4BACC6">
                    <a:lumMod val="75000"/>
                  </a:srgbClr>
                </a:solidFill>
                <a:latin typeface="微软雅黑" pitchFamily="34" charset="-122"/>
                <a:ea typeface="微软雅黑" pitchFamily="34" charset="-122"/>
              </a:rPr>
              <a:t>做的</a:t>
            </a:r>
            <a:r>
              <a:rPr lang="zh-CN" altLang="en-US" sz="1600" smtClean="0">
                <a:solidFill>
                  <a:srgbClr val="4BACC6">
                    <a:lumMod val="75000"/>
                  </a:srgbClr>
                </a:solidFill>
                <a:latin typeface="微软雅黑" pitchFamily="34" charset="-122"/>
                <a:ea typeface="微软雅黑" pitchFamily="34" charset="-122"/>
              </a:rPr>
              <a:t>就是通过自回归模型的数学公式来拟合</a:t>
            </a:r>
            <a:r>
              <a:rPr lang="zh-CN" altLang="en-US" sz="1600">
                <a:solidFill>
                  <a:srgbClr val="4BACC6">
                    <a:lumMod val="75000"/>
                  </a:srgbClr>
                </a:solidFill>
                <a:latin typeface="微软雅黑" pitchFamily="34" charset="-122"/>
                <a:ea typeface="微软雅黑" pitchFamily="34" charset="-122"/>
              </a:rPr>
              <a:t>数据，以便给数据找到适当的参数。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进行</a:t>
            </a:r>
            <a:r>
              <a:rPr lang="zh-CN" altLang="en-US" sz="1600">
                <a:solidFill>
                  <a:srgbClr val="4BACC6">
                    <a:lumMod val="75000"/>
                  </a:srgbClr>
                </a:solidFill>
                <a:latin typeface="微软雅黑" pitchFamily="34" charset="-122"/>
                <a:ea typeface="微软雅黑" pitchFamily="34" charset="-122"/>
              </a:rPr>
              <a:t>回归分析时</a:t>
            </a:r>
            <a:r>
              <a:rPr lang="zh-CN" altLang="en-US" sz="1600" smtClean="0">
                <a:solidFill>
                  <a:srgbClr val="4BACC6">
                    <a:lumMod val="75000"/>
                  </a:srgbClr>
                </a:solidFill>
                <a:latin typeface="微软雅黑" pitchFamily="34" charset="-122"/>
                <a:ea typeface="微软雅黑" pitchFamily="34" charset="-122"/>
              </a:rPr>
              <a:t>，解决引入</a:t>
            </a:r>
            <a:r>
              <a:rPr lang="zh-CN" altLang="en-US" sz="1600">
                <a:solidFill>
                  <a:srgbClr val="4BACC6">
                    <a:lumMod val="75000"/>
                  </a:srgbClr>
                </a:solidFill>
                <a:latin typeface="微软雅黑" pitchFamily="34" charset="-122"/>
                <a:ea typeface="微软雅黑" pitchFamily="34" charset="-122"/>
              </a:rPr>
              <a:t>新的数据</a:t>
            </a:r>
            <a:r>
              <a:rPr lang="zh-CN" altLang="en-US" sz="1600" smtClean="0">
                <a:solidFill>
                  <a:srgbClr val="4BACC6">
                    <a:lumMod val="75000"/>
                  </a:srgbClr>
                </a:solidFill>
                <a:latin typeface="微软雅黑" pitchFamily="34" charset="-122"/>
                <a:ea typeface="微软雅黑" pitchFamily="34" charset="-122"/>
              </a:rPr>
              <a:t>点时造成拟合值变差的一个方案</a:t>
            </a:r>
            <a:r>
              <a:rPr lang="zh-CN" altLang="en-US" sz="1600">
                <a:solidFill>
                  <a:srgbClr val="4BACC6">
                    <a:lumMod val="75000"/>
                  </a:srgbClr>
                </a:solidFill>
                <a:latin typeface="微软雅黑" pitchFamily="34" charset="-122"/>
                <a:ea typeface="微软雅黑" pitchFamily="34" charset="-122"/>
              </a:rPr>
              <a:t>是进行交叉验证，或者使用没有</a:t>
            </a:r>
            <a:r>
              <a:rPr lang="zh-CN" altLang="en-US" sz="1600">
                <a:solidFill>
                  <a:schemeClr val="accent6">
                    <a:lumMod val="50000"/>
                  </a:schemeClr>
                </a:solidFill>
                <a:latin typeface="微软雅黑" pitchFamily="34" charset="-122"/>
                <a:ea typeface="微软雅黑" pitchFamily="34" charset="-122"/>
              </a:rPr>
              <a:t>过拟合</a:t>
            </a:r>
            <a:r>
              <a:rPr lang="zh-CN" altLang="en-US" sz="1600">
                <a:solidFill>
                  <a:srgbClr val="4BACC6">
                    <a:lumMod val="75000"/>
                  </a:srgbClr>
                </a:solidFill>
                <a:latin typeface="微软雅黑" pitchFamily="34" charset="-122"/>
                <a:ea typeface="微软雅黑" pitchFamily="34" charset="-122"/>
              </a:rPr>
              <a:t>问题的算法。此时，我们只将一部分样本用于模型参数的估算，其余数据用于该模型的测试和评估</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下面通过</a:t>
            </a:r>
            <a:r>
              <a:rPr lang="en-US" altLang="zh-CN" sz="1600">
                <a:solidFill>
                  <a:srgbClr val="4BACC6">
                    <a:lumMod val="75000"/>
                  </a:srgbClr>
                </a:solidFill>
                <a:latin typeface="微软雅黑" pitchFamily="34" charset="-122"/>
                <a:ea typeface="微软雅黑" pitchFamily="34" charset="-122"/>
              </a:rPr>
              <a:t>scipy.optimize.leastsq()</a:t>
            </a:r>
            <a:r>
              <a:rPr lang="zh-CN" altLang="en-US" sz="1600">
                <a:solidFill>
                  <a:srgbClr val="4BACC6">
                    <a:lumMod val="75000"/>
                  </a:srgbClr>
                </a:solidFill>
                <a:latin typeface="微软雅黑" pitchFamily="34" charset="-122"/>
                <a:ea typeface="微软雅黑" pitchFamily="34" charset="-122"/>
              </a:rPr>
              <a:t>函数来</a:t>
            </a:r>
            <a:r>
              <a:rPr lang="zh-CN" altLang="en-US" sz="1600" smtClean="0">
                <a:solidFill>
                  <a:srgbClr val="4BACC6">
                    <a:lumMod val="75000"/>
                  </a:srgbClr>
                </a:solidFill>
                <a:latin typeface="微软雅黑" pitchFamily="34" charset="-122"/>
                <a:ea typeface="微软雅黑" pitchFamily="34" charset="-122"/>
              </a:rPr>
              <a:t>搭建自回归模型</a:t>
            </a:r>
            <a:r>
              <a:rPr lang="zh-CN" altLang="en-US" sz="1600">
                <a:solidFill>
                  <a:srgbClr val="4BACC6">
                    <a:lumMod val="75000"/>
                  </a:srgbClr>
                </a:solidFill>
                <a:latin typeface="微软雅黑" pitchFamily="34" charset="-122"/>
                <a:ea typeface="微软雅黑" pitchFamily="34" charset="-122"/>
              </a:rPr>
              <a:t>，该</a:t>
            </a:r>
            <a:r>
              <a:rPr lang="zh-CN" altLang="en-US" sz="1600" smtClean="0">
                <a:solidFill>
                  <a:srgbClr val="4BACC6">
                    <a:lumMod val="75000"/>
                  </a:srgbClr>
                </a:solidFill>
                <a:latin typeface="微软雅黑" pitchFamily="34" charset="-122"/>
                <a:ea typeface="微软雅黑" pitchFamily="34" charset="-122"/>
              </a:rPr>
              <a:t>函数的</a:t>
            </a:r>
            <a:r>
              <a:rPr lang="zh-CN" altLang="en-US" sz="1600">
                <a:solidFill>
                  <a:srgbClr val="4BACC6">
                    <a:lumMod val="75000"/>
                  </a:srgbClr>
                </a:solidFill>
                <a:latin typeface="微软雅黑" pitchFamily="34" charset="-122"/>
                <a:ea typeface="微软雅黑" pitchFamily="34" charset="-122"/>
              </a:rPr>
              <a:t>前两个滞后</a:t>
            </a:r>
            <a:r>
              <a:rPr lang="zh-CN" altLang="en-US" sz="1600" smtClean="0">
                <a:solidFill>
                  <a:srgbClr val="4BACC6">
                    <a:lumMod val="75000"/>
                  </a:srgbClr>
                </a:solidFill>
                <a:latin typeface="微软雅黑" pitchFamily="34" charset="-122"/>
                <a:ea typeface="微软雅黑" pitchFamily="34" charset="-122"/>
              </a:rPr>
              <a:t>分量可以</a:t>
            </a:r>
            <a:r>
              <a:rPr lang="zh-CN" altLang="en-US" sz="1600">
                <a:solidFill>
                  <a:srgbClr val="4BACC6">
                    <a:lumMod val="75000"/>
                  </a:srgbClr>
                </a:solidFill>
                <a:latin typeface="微软雅黑" pitchFamily="34" charset="-122"/>
                <a:ea typeface="微软雅黑" pitchFamily="34" charset="-122"/>
              </a:rPr>
              <a:t>选择一个线性代数函数作为替代</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644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151" y="1052736"/>
            <a:ext cx="5297698" cy="435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63" y="1832731"/>
            <a:ext cx="6369075" cy="279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004" y="2780928"/>
            <a:ext cx="2321992" cy="829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636" y="1949945"/>
            <a:ext cx="4520729" cy="295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122"/>
                                        </p:tgtEl>
                                        <p:attrNameLst>
                                          <p:attrName>ppt_w</p:attrName>
                                        </p:attrNameLst>
                                      </p:cBhvr>
                                      <p:tavLst>
                                        <p:tav tm="0">
                                          <p:val>
                                            <p:strVal val="ppt_w"/>
                                          </p:val>
                                        </p:tav>
                                        <p:tav tm="100000">
                                          <p:val>
                                            <p:fltVal val="0"/>
                                          </p:val>
                                        </p:tav>
                                      </p:tavLst>
                                    </p:anim>
                                    <p:anim calcmode="lin" valueType="num">
                                      <p:cBhvr>
                                        <p:cTn id="14" dur="500"/>
                                        <p:tgtEl>
                                          <p:spTgt spid="5122"/>
                                        </p:tgtEl>
                                        <p:attrNameLst>
                                          <p:attrName>ppt_h</p:attrName>
                                        </p:attrNameLst>
                                      </p:cBhvr>
                                      <p:tavLst>
                                        <p:tav tm="0">
                                          <p:val>
                                            <p:strVal val="ppt_h"/>
                                          </p:val>
                                        </p:tav>
                                        <p:tav tm="100000">
                                          <p:val>
                                            <p:fltVal val="0"/>
                                          </p:val>
                                        </p:tav>
                                      </p:tavLst>
                                    </p:anim>
                                    <p:animEffect transition="out" filter="fade">
                                      <p:cBhvr>
                                        <p:cTn id="15" dur="500"/>
                                        <p:tgtEl>
                                          <p:spTgt spid="5122"/>
                                        </p:tgtEl>
                                      </p:cBhvr>
                                    </p:animEffect>
                                    <p:set>
                                      <p:cBhvr>
                                        <p:cTn id="16" dur="1" fill="hold">
                                          <p:stCondLst>
                                            <p:cond delay="499"/>
                                          </p:stCondLst>
                                        </p:cTn>
                                        <p:tgtEl>
                                          <p:spTgt spid="51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 calcmode="lin" valueType="num">
                                      <p:cBhvr>
                                        <p:cTn id="21" dur="500" fill="hold"/>
                                        <p:tgtEl>
                                          <p:spTgt spid="5123"/>
                                        </p:tgtEl>
                                        <p:attrNameLst>
                                          <p:attrName>ppt_w</p:attrName>
                                        </p:attrNameLst>
                                      </p:cBhvr>
                                      <p:tavLst>
                                        <p:tav tm="0">
                                          <p:val>
                                            <p:fltVal val="0"/>
                                          </p:val>
                                        </p:tav>
                                        <p:tav tm="100000">
                                          <p:val>
                                            <p:strVal val="#ppt_w"/>
                                          </p:val>
                                        </p:tav>
                                      </p:tavLst>
                                    </p:anim>
                                    <p:anim calcmode="lin" valueType="num">
                                      <p:cBhvr>
                                        <p:cTn id="22" dur="500" fill="hold"/>
                                        <p:tgtEl>
                                          <p:spTgt spid="5123"/>
                                        </p:tgtEl>
                                        <p:attrNameLst>
                                          <p:attrName>ppt_h</p:attrName>
                                        </p:attrNameLst>
                                      </p:cBhvr>
                                      <p:tavLst>
                                        <p:tav tm="0">
                                          <p:val>
                                            <p:fltVal val="0"/>
                                          </p:val>
                                        </p:tav>
                                        <p:tav tm="100000">
                                          <p:val>
                                            <p:strVal val="#ppt_h"/>
                                          </p:val>
                                        </p:tav>
                                      </p:tavLst>
                                    </p:anim>
                                    <p:animEffect transition="in" filter="fade">
                                      <p:cBhvr>
                                        <p:cTn id="23" dur="500"/>
                                        <p:tgtEl>
                                          <p:spTgt spid="51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3"/>
                                        </p:tgtEl>
                                        <p:attrNameLst>
                                          <p:attrName>ppt_w</p:attrName>
                                        </p:attrNameLst>
                                      </p:cBhvr>
                                      <p:tavLst>
                                        <p:tav tm="0">
                                          <p:val>
                                            <p:strVal val="ppt_w"/>
                                          </p:val>
                                        </p:tav>
                                        <p:tav tm="100000">
                                          <p:val>
                                            <p:fltVal val="0"/>
                                          </p:val>
                                        </p:tav>
                                      </p:tavLst>
                                    </p:anim>
                                    <p:anim calcmode="lin" valueType="num">
                                      <p:cBhvr>
                                        <p:cTn id="28" dur="500"/>
                                        <p:tgtEl>
                                          <p:spTgt spid="5123"/>
                                        </p:tgtEl>
                                        <p:attrNameLst>
                                          <p:attrName>ppt_h</p:attrName>
                                        </p:attrNameLst>
                                      </p:cBhvr>
                                      <p:tavLst>
                                        <p:tav tm="0">
                                          <p:val>
                                            <p:strVal val="ppt_h"/>
                                          </p:val>
                                        </p:tav>
                                        <p:tav tm="100000">
                                          <p:val>
                                            <p:fltVal val="0"/>
                                          </p:val>
                                        </p:tav>
                                      </p:tavLst>
                                    </p:anim>
                                    <p:animEffect transition="out" filter="fade">
                                      <p:cBhvr>
                                        <p:cTn id="29" dur="500"/>
                                        <p:tgtEl>
                                          <p:spTgt spid="5123"/>
                                        </p:tgtEl>
                                      </p:cBhvr>
                                    </p:animEffect>
                                    <p:set>
                                      <p:cBhvr>
                                        <p:cTn id="30" dur="1" fill="hold">
                                          <p:stCondLst>
                                            <p:cond delay="499"/>
                                          </p:stCondLst>
                                        </p:cTn>
                                        <p:tgtEl>
                                          <p:spTgt spid="51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4"/>
                                        </p:tgtEl>
                                        <p:attrNameLst>
                                          <p:attrName>style.visibility</p:attrName>
                                        </p:attrNameLst>
                                      </p:cBhvr>
                                      <p:to>
                                        <p:strVal val="visible"/>
                                      </p:to>
                                    </p:set>
                                    <p:anim calcmode="lin" valueType="num">
                                      <p:cBhvr>
                                        <p:cTn id="35" dur="500" fill="hold"/>
                                        <p:tgtEl>
                                          <p:spTgt spid="5124"/>
                                        </p:tgtEl>
                                        <p:attrNameLst>
                                          <p:attrName>ppt_w</p:attrName>
                                        </p:attrNameLst>
                                      </p:cBhvr>
                                      <p:tavLst>
                                        <p:tav tm="0">
                                          <p:val>
                                            <p:fltVal val="0"/>
                                          </p:val>
                                        </p:tav>
                                        <p:tav tm="100000">
                                          <p:val>
                                            <p:strVal val="#ppt_w"/>
                                          </p:val>
                                        </p:tav>
                                      </p:tavLst>
                                    </p:anim>
                                    <p:anim calcmode="lin" valueType="num">
                                      <p:cBhvr>
                                        <p:cTn id="36" dur="500" fill="hold"/>
                                        <p:tgtEl>
                                          <p:spTgt spid="5124"/>
                                        </p:tgtEl>
                                        <p:attrNameLst>
                                          <p:attrName>ppt_h</p:attrName>
                                        </p:attrNameLst>
                                      </p:cBhvr>
                                      <p:tavLst>
                                        <p:tav tm="0">
                                          <p:val>
                                            <p:fltVal val="0"/>
                                          </p:val>
                                        </p:tav>
                                        <p:tav tm="100000">
                                          <p:val>
                                            <p:strVal val="#ppt_h"/>
                                          </p:val>
                                        </p:tav>
                                      </p:tavLst>
                                    </p:anim>
                                    <p:animEffect transition="in" filter="fade">
                                      <p:cBhvr>
                                        <p:cTn id="37" dur="500"/>
                                        <p:tgtEl>
                                          <p:spTgt spid="51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4"/>
                                        </p:tgtEl>
                                        <p:attrNameLst>
                                          <p:attrName>ppt_w</p:attrName>
                                        </p:attrNameLst>
                                      </p:cBhvr>
                                      <p:tavLst>
                                        <p:tav tm="0">
                                          <p:val>
                                            <p:strVal val="ppt_w"/>
                                          </p:val>
                                        </p:tav>
                                        <p:tav tm="100000">
                                          <p:val>
                                            <p:fltVal val="0"/>
                                          </p:val>
                                        </p:tav>
                                      </p:tavLst>
                                    </p:anim>
                                    <p:anim calcmode="lin" valueType="num">
                                      <p:cBhvr>
                                        <p:cTn id="42" dur="500"/>
                                        <p:tgtEl>
                                          <p:spTgt spid="5124"/>
                                        </p:tgtEl>
                                        <p:attrNameLst>
                                          <p:attrName>ppt_h</p:attrName>
                                        </p:attrNameLst>
                                      </p:cBhvr>
                                      <p:tavLst>
                                        <p:tav tm="0">
                                          <p:val>
                                            <p:strVal val="ppt_h"/>
                                          </p:val>
                                        </p:tav>
                                        <p:tav tm="100000">
                                          <p:val>
                                            <p:fltVal val="0"/>
                                          </p:val>
                                        </p:tav>
                                      </p:tavLst>
                                    </p:anim>
                                    <p:animEffect transition="out" filter="fade">
                                      <p:cBhvr>
                                        <p:cTn id="43" dur="500"/>
                                        <p:tgtEl>
                                          <p:spTgt spid="5124"/>
                                        </p:tgtEl>
                                      </p:cBhvr>
                                    </p:animEffect>
                                    <p:set>
                                      <p:cBhvr>
                                        <p:cTn id="44" dur="1" fill="hold">
                                          <p:stCondLst>
                                            <p:cond delay="499"/>
                                          </p:stCondLst>
                                        </p:cTn>
                                        <p:tgtEl>
                                          <p:spTgt spid="51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5"/>
                                        </p:tgtEl>
                                        <p:attrNameLst>
                                          <p:attrName>style.visibility</p:attrName>
                                        </p:attrNameLst>
                                      </p:cBhvr>
                                      <p:to>
                                        <p:strVal val="visible"/>
                                      </p:to>
                                    </p:set>
                                    <p:anim calcmode="lin" valueType="num">
                                      <p:cBhvr>
                                        <p:cTn id="49" dur="500" fill="hold"/>
                                        <p:tgtEl>
                                          <p:spTgt spid="5125"/>
                                        </p:tgtEl>
                                        <p:attrNameLst>
                                          <p:attrName>ppt_w</p:attrName>
                                        </p:attrNameLst>
                                      </p:cBhvr>
                                      <p:tavLst>
                                        <p:tav tm="0">
                                          <p:val>
                                            <p:fltVal val="0"/>
                                          </p:val>
                                        </p:tav>
                                        <p:tav tm="100000">
                                          <p:val>
                                            <p:strVal val="#ppt_w"/>
                                          </p:val>
                                        </p:tav>
                                      </p:tavLst>
                                    </p:anim>
                                    <p:anim calcmode="lin" valueType="num">
                                      <p:cBhvr>
                                        <p:cTn id="50" dur="500" fill="hold"/>
                                        <p:tgtEl>
                                          <p:spTgt spid="5125"/>
                                        </p:tgtEl>
                                        <p:attrNameLst>
                                          <p:attrName>ppt_h</p:attrName>
                                        </p:attrNameLst>
                                      </p:cBhvr>
                                      <p:tavLst>
                                        <p:tav tm="0">
                                          <p:val>
                                            <p:fltVal val="0"/>
                                          </p:val>
                                        </p:tav>
                                        <p:tav tm="100000">
                                          <p:val>
                                            <p:strVal val="#ppt_h"/>
                                          </p:val>
                                        </p:tav>
                                      </p:tavLst>
                                    </p:anim>
                                    <p:animEffect transition="in" filter="fade">
                                      <p:cBhvr>
                                        <p:cTn id="5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自回归滑动平均模型</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Auto-Regressive and Moving Average Model</a:t>
            </a:r>
            <a:r>
              <a:rPr lang="zh-CN" altLang="en-US" sz="1600" smtClean="0">
                <a:solidFill>
                  <a:srgbClr val="4BACC6">
                    <a:lumMod val="75000"/>
                  </a:srgbClr>
                </a:solidFill>
                <a:latin typeface="微软雅黑" pitchFamily="34" charset="-122"/>
                <a:ea typeface="微软雅黑" pitchFamily="34" charset="-122"/>
              </a:rPr>
              <a:t>）由</a:t>
            </a:r>
            <a:r>
              <a:rPr lang="zh-CN" altLang="en-US" sz="1600">
                <a:solidFill>
                  <a:srgbClr val="4BACC6">
                    <a:lumMod val="75000"/>
                  </a:srgbClr>
                </a:solidFill>
                <a:latin typeface="微软雅黑" pitchFamily="34" charset="-122"/>
                <a:ea typeface="微软雅黑" pitchFamily="34" charset="-122"/>
              </a:rPr>
              <a:t>自回归模型和移动平均模型结合而成</a:t>
            </a:r>
            <a:r>
              <a:rPr lang="zh-CN" altLang="en-US" sz="1600" smtClean="0">
                <a:solidFill>
                  <a:srgbClr val="4BACC6">
                    <a:lumMod val="75000"/>
                  </a:srgbClr>
                </a:solidFill>
                <a:latin typeface="微软雅黑" pitchFamily="34" charset="-122"/>
                <a:ea typeface="微软雅黑" pitchFamily="34" charset="-122"/>
              </a:rPr>
              <a:t>，也常用</a:t>
            </a:r>
            <a:r>
              <a:rPr lang="zh-CN" altLang="en-US" sz="1600">
                <a:solidFill>
                  <a:srgbClr val="4BACC6">
                    <a:lumMod val="75000"/>
                  </a:srgbClr>
                </a:solidFill>
                <a:latin typeface="微软雅黑" pitchFamily="34" charset="-122"/>
                <a:ea typeface="微软雅黑" pitchFamily="34" charset="-122"/>
              </a:rPr>
              <a:t>于时间序列的预测。使用移动平均模型时，我们通常假定随机变量为噪声分量的线性组合与时间序列的均值之和</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自回归模型和移动平均模型可以具有不同的阶数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一般来说</a:t>
            </a:r>
            <a:r>
              <a:rPr lang="zh-CN" altLang="en-US" sz="1600">
                <a:solidFill>
                  <a:srgbClr val="4BACC6">
                    <a:lumMod val="75000"/>
                  </a:srgbClr>
                </a:solidFill>
                <a:latin typeface="微软雅黑" pitchFamily="34" charset="-122"/>
                <a:ea typeface="微软雅黑" pitchFamily="34" charset="-122"/>
              </a:rPr>
              <a:t>，我们能够定义一个具有</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个自回归项和</a:t>
            </a:r>
            <a:r>
              <a:rPr lang="en-US" altLang="zh-CN" sz="1600">
                <a:solidFill>
                  <a:srgbClr val="4BACC6">
                    <a:lumMod val="75000"/>
                  </a:srgbClr>
                </a:solidFill>
                <a:latin typeface="微软雅黑" pitchFamily="34" charset="-122"/>
                <a:ea typeface="微软雅黑" pitchFamily="34" charset="-122"/>
              </a:rPr>
              <a:t>q</a:t>
            </a:r>
            <a:r>
              <a:rPr lang="zh-CN" altLang="en-US" sz="1600">
                <a:solidFill>
                  <a:srgbClr val="4BACC6">
                    <a:lumMod val="75000"/>
                  </a:srgbClr>
                </a:solidFill>
                <a:latin typeface="微软雅黑" pitchFamily="34" charset="-122"/>
                <a:ea typeface="微软雅黑" pitchFamily="34" charset="-122"/>
              </a:rPr>
              <a:t>个移动平均项的</a:t>
            </a:r>
            <a:r>
              <a:rPr lang="en-US" altLang="zh-CN" sz="1600">
                <a:solidFill>
                  <a:srgbClr val="4BACC6">
                    <a:lumMod val="75000"/>
                  </a:srgbClr>
                </a:solidFill>
                <a:latin typeface="微软雅黑" pitchFamily="34" charset="-122"/>
                <a:ea typeface="微软雅黑" pitchFamily="34" charset="-122"/>
              </a:rPr>
              <a:t>ARMA</a:t>
            </a:r>
            <a:r>
              <a:rPr lang="zh-CN" altLang="en-US" sz="1600">
                <a:solidFill>
                  <a:srgbClr val="4BACC6">
                    <a:lumMod val="75000"/>
                  </a:srgbClr>
                </a:solidFill>
                <a:latin typeface="微软雅黑" pitchFamily="34" charset="-122"/>
                <a:ea typeface="微软雅黑" pitchFamily="34" charset="-122"/>
              </a:rPr>
              <a:t>模型</a:t>
            </a:r>
            <a:r>
              <a:rPr lang="zh-CN" altLang="en-US" sz="1600" smtClean="0">
                <a:solidFill>
                  <a:srgbClr val="4BACC6">
                    <a:lumMod val="75000"/>
                  </a:srgbClr>
                </a:solidFill>
                <a:latin typeface="微软雅黑" pitchFamily="34" charset="-122"/>
                <a:ea typeface="微软雅黑" pitchFamily="34" charset="-122"/>
              </a:rPr>
              <a:t>，正如</a:t>
            </a:r>
            <a:r>
              <a:rPr lang="zh-CN" altLang="en-US" sz="1600">
                <a:solidFill>
                  <a:srgbClr val="4BACC6">
                    <a:lumMod val="75000"/>
                  </a:srgbClr>
                </a:solidFill>
                <a:latin typeface="微软雅黑" pitchFamily="34" charset="-122"/>
                <a:ea typeface="微软雅黑" pitchFamily="34" charset="-122"/>
              </a:rPr>
              <a:t>自回归模型公式那样</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模型公式</a:t>
            </a:r>
            <a:r>
              <a:rPr lang="zh-CN" altLang="en-US" sz="1600">
                <a:solidFill>
                  <a:srgbClr val="4BACC6">
                    <a:lumMod val="75000"/>
                  </a:srgbClr>
                </a:solidFill>
                <a:latin typeface="微软雅黑" pitchFamily="34" charset="-122"/>
                <a:ea typeface="微软雅黑" pitchFamily="34" charset="-122"/>
              </a:rPr>
              <a:t>中也含有常数部分和白噪声部分</a:t>
            </a:r>
            <a:r>
              <a:rPr lang="zh-CN" altLang="en-US" sz="1600" smtClean="0">
                <a:solidFill>
                  <a:srgbClr val="4BACC6">
                    <a:lumMod val="75000"/>
                  </a:srgbClr>
                </a:solidFill>
                <a:latin typeface="微软雅黑" pitchFamily="34" charset="-122"/>
                <a:ea typeface="微软雅黑" pitchFamily="34" charset="-122"/>
              </a:rPr>
              <a:t>。但这里</a:t>
            </a:r>
            <a:r>
              <a:rPr lang="zh-CN" altLang="en-US" sz="1600">
                <a:solidFill>
                  <a:srgbClr val="4BACC6">
                    <a:lumMod val="75000"/>
                  </a:srgbClr>
                </a:solidFill>
                <a:latin typeface="微软雅黑" pitchFamily="34" charset="-122"/>
                <a:ea typeface="微软雅黑" pitchFamily="34" charset="-122"/>
              </a:rPr>
              <a:t>还要设法拟合后面的噪声部分</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statsmodelssm.tsa.ARMA()</a:t>
            </a:r>
            <a:r>
              <a:rPr lang="zh-CN" altLang="en-US" sz="1600" smtClean="0">
                <a:solidFill>
                  <a:srgbClr val="4BACC6">
                    <a:lumMod val="75000"/>
                  </a:srgbClr>
                </a:solidFill>
                <a:latin typeface="微软雅黑" pitchFamily="34" charset="-122"/>
                <a:ea typeface="微软雅黑" pitchFamily="34" charset="-122"/>
              </a:rPr>
              <a:t>类库可进行</a:t>
            </a:r>
            <a:r>
              <a:rPr lang="zh-CN" altLang="en-US" sz="1600">
                <a:solidFill>
                  <a:srgbClr val="4BACC6">
                    <a:lumMod val="75000"/>
                  </a:srgbClr>
                </a:solidFill>
                <a:latin typeface="微软雅黑" pitchFamily="34" charset="-122"/>
                <a:ea typeface="微软雅黑" pitchFamily="34" charset="-122"/>
              </a:rPr>
              <a:t>此类分析</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275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生成</a:t>
            </a:r>
            <a:r>
              <a:rPr lang="zh-CN" altLang="en-US" b="1">
                <a:solidFill>
                  <a:schemeClr val="accent5">
                    <a:lumMod val="50000"/>
                  </a:schemeClr>
                </a:solidFill>
                <a:latin typeface="微软雅黑" pitchFamily="34" charset="-122"/>
                <a:ea typeface="微软雅黑" pitchFamily="34" charset="-122"/>
              </a:rPr>
              <a:t>周期信号</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许多自然现象就像精确的时钟</a:t>
            </a:r>
            <a:r>
              <a:rPr lang="zh-CN" altLang="en-US" sz="1600" smtClean="0">
                <a:solidFill>
                  <a:srgbClr val="4BACC6">
                    <a:lumMod val="75000"/>
                  </a:srgbClr>
                </a:solidFill>
                <a:latin typeface="微软雅黑" pitchFamily="34" charset="-122"/>
                <a:ea typeface="微软雅黑" pitchFamily="34" charset="-122"/>
              </a:rPr>
              <a:t>一样具有</a:t>
            </a:r>
            <a:r>
              <a:rPr lang="zh-CN" altLang="en-US" sz="1600">
                <a:solidFill>
                  <a:srgbClr val="4BACC6">
                    <a:lumMod val="75000"/>
                  </a:srgbClr>
                </a:solidFill>
                <a:latin typeface="微软雅黑" pitchFamily="34" charset="-122"/>
                <a:ea typeface="微软雅黑" pitchFamily="34" charset="-122"/>
              </a:rPr>
              <a:t>规律性，</a:t>
            </a:r>
            <a:r>
              <a:rPr lang="zh-CN" altLang="en-US" sz="1600" smtClean="0">
                <a:solidFill>
                  <a:srgbClr val="4BACC6">
                    <a:lumMod val="75000"/>
                  </a:srgbClr>
                </a:solidFill>
                <a:latin typeface="微软雅黑" pitchFamily="34" charset="-122"/>
                <a:ea typeface="微软雅黑" pitchFamily="34" charset="-122"/>
              </a:rPr>
              <a:t>并且可靠。</a:t>
            </a:r>
            <a:r>
              <a:rPr lang="zh-CN" altLang="en-US" sz="1600">
                <a:solidFill>
                  <a:srgbClr val="4BACC6">
                    <a:lumMod val="75000"/>
                  </a:srgbClr>
                </a:solidFill>
                <a:latin typeface="微软雅黑" pitchFamily="34" charset="-122"/>
                <a:ea typeface="微软雅黑" pitchFamily="34" charset="-122"/>
              </a:rPr>
              <a:t>而有些自然现象，则会</a:t>
            </a:r>
            <a:r>
              <a:rPr lang="zh-CN" altLang="en-US" sz="1600" smtClean="0">
                <a:solidFill>
                  <a:srgbClr val="4BACC6">
                    <a:lumMod val="75000"/>
                  </a:srgbClr>
                </a:solidFill>
                <a:latin typeface="微软雅黑" pitchFamily="34" charset="-122"/>
                <a:ea typeface="微软雅黑" pitchFamily="34" charset="-122"/>
              </a:rPr>
              <a:t>表现得看上去</a:t>
            </a:r>
            <a:r>
              <a:rPr lang="zh-CN" altLang="en-US" sz="1600">
                <a:solidFill>
                  <a:srgbClr val="4BACC6">
                    <a:lumMod val="75000"/>
                  </a:srgbClr>
                </a:solidFill>
                <a:latin typeface="微软雅黑" pitchFamily="34" charset="-122"/>
                <a:ea typeface="微软雅黑" pitchFamily="34" charset="-122"/>
              </a:rPr>
              <a:t>非常规则的模式。通过希尔伯特</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黄变换（</a:t>
            </a:r>
            <a:r>
              <a:rPr lang="en-US" altLang="zh-CN" sz="1600">
                <a:solidFill>
                  <a:srgbClr val="4BACC6">
                    <a:lumMod val="75000"/>
                  </a:srgbClr>
                </a:solidFill>
                <a:latin typeface="微软雅黑" pitchFamily="34" charset="-122"/>
                <a:ea typeface="微软雅黑" pitchFamily="34" charset="-122"/>
              </a:rPr>
              <a:t>Hilbert-Huang transform</a:t>
            </a:r>
            <a:r>
              <a:rPr lang="zh-CN" altLang="en-US" sz="1600">
                <a:solidFill>
                  <a:srgbClr val="4BACC6">
                    <a:lumMod val="75000"/>
                  </a:srgbClr>
                </a:solidFill>
                <a:latin typeface="微软雅黑" pitchFamily="34" charset="-122"/>
                <a:ea typeface="微软雅黑" pitchFamily="34" charset="-122"/>
              </a:rPr>
              <a:t>），一个科学家小组发现太阳黑子活动具有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个不同的周期。这</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个周期的持续时间大致为</a:t>
            </a:r>
            <a:r>
              <a:rPr lang="en-US" altLang="zh-CN" sz="1600">
                <a:solidFill>
                  <a:srgbClr val="4BACC6">
                    <a:lumMod val="75000"/>
                  </a:srgbClr>
                </a:solidFill>
                <a:latin typeface="微软雅黑" pitchFamily="34" charset="-122"/>
                <a:ea typeface="微软雅黑" pitchFamily="34" charset="-122"/>
              </a:rPr>
              <a:t>11</a:t>
            </a:r>
            <a:r>
              <a:rPr lang="zh-CN" altLang="en-US" sz="1600">
                <a:solidFill>
                  <a:srgbClr val="4BACC6">
                    <a:lumMod val="75000"/>
                  </a:srgbClr>
                </a:solidFill>
                <a:latin typeface="微软雅黑" pitchFamily="34" charset="-122"/>
                <a:ea typeface="微软雅黑" pitchFamily="34" charset="-122"/>
              </a:rPr>
              <a:t>年、</a:t>
            </a:r>
            <a:r>
              <a:rPr lang="en-US" altLang="zh-CN" sz="1600">
                <a:solidFill>
                  <a:srgbClr val="4BACC6">
                    <a:lumMod val="75000"/>
                  </a:srgbClr>
                </a:solidFill>
                <a:latin typeface="微软雅黑" pitchFamily="34" charset="-122"/>
                <a:ea typeface="微软雅黑" pitchFamily="34" charset="-122"/>
              </a:rPr>
              <a:t>22</a:t>
            </a:r>
            <a:r>
              <a:rPr lang="zh-CN" altLang="en-US" sz="1600">
                <a:solidFill>
                  <a:srgbClr val="4BACC6">
                    <a:lumMod val="75000"/>
                  </a:srgbClr>
                </a:solidFill>
                <a:latin typeface="微软雅黑" pitchFamily="34" charset="-122"/>
                <a:ea typeface="微软雅黑" pitchFamily="34" charset="-122"/>
              </a:rPr>
              <a:t>年和</a:t>
            </a:r>
            <a:r>
              <a:rPr lang="en-US" altLang="zh-CN" sz="1600">
                <a:solidFill>
                  <a:srgbClr val="4BACC6">
                    <a:lumMod val="75000"/>
                  </a:srgbClr>
                </a:solidFill>
                <a:latin typeface="微软雅黑" pitchFamily="34" charset="-122"/>
                <a:ea typeface="微软雅黑" pitchFamily="34" charset="-122"/>
              </a:rPr>
              <a:t>100</a:t>
            </a:r>
            <a:r>
              <a:rPr lang="zh-CN" altLang="en-US" sz="1600">
                <a:solidFill>
                  <a:srgbClr val="4BACC6">
                    <a:lumMod val="75000"/>
                  </a:srgbClr>
                </a:solidFill>
                <a:latin typeface="微软雅黑" pitchFamily="34" charset="-122"/>
                <a:ea typeface="微软雅黑" pitchFamily="34" charset="-122"/>
              </a:rPr>
              <a:t>年。一般情况下，我们使用正弦函数之类的三角函数来模拟周期信号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因为</a:t>
            </a:r>
            <a:r>
              <a:rPr lang="zh-CN" altLang="en-US" sz="1600">
                <a:solidFill>
                  <a:srgbClr val="4BACC6">
                    <a:lumMod val="75000"/>
                  </a:srgbClr>
                </a:solidFill>
                <a:latin typeface="微软雅黑" pitchFamily="34" charset="-122"/>
                <a:ea typeface="微软雅黑" pitchFamily="34" charset="-122"/>
              </a:rPr>
              <a:t>这里有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个周期，所以看上去通过</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个正弦函数线性组合成一个模型比较合理。这种方法只需要对自回归模型的代码稍作</a:t>
            </a:r>
            <a:r>
              <a:rPr lang="zh-CN" altLang="en-US" sz="1600" smtClean="0">
                <a:solidFill>
                  <a:srgbClr val="4BACC6">
                    <a:lumMod val="75000"/>
                  </a:srgbClr>
                </a:solidFill>
                <a:latin typeface="微软雅黑" pitchFamily="34" charset="-122"/>
                <a:ea typeface="微软雅黑" pitchFamily="34" charset="-122"/>
              </a:rPr>
              <a:t>修改即可。</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592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67" y="1229282"/>
            <a:ext cx="6601867" cy="439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43" y="2208353"/>
            <a:ext cx="5951314" cy="24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191" y="2967417"/>
            <a:ext cx="3969618" cy="92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704" y="2087924"/>
            <a:ext cx="4150593" cy="26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76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147"/>
                                        </p:tgtEl>
                                        <p:attrNameLst>
                                          <p:attrName>ppt_w</p:attrName>
                                        </p:attrNameLst>
                                      </p:cBhvr>
                                      <p:tavLst>
                                        <p:tav tm="0">
                                          <p:val>
                                            <p:strVal val="ppt_w"/>
                                          </p:val>
                                        </p:tav>
                                        <p:tav tm="100000">
                                          <p:val>
                                            <p:fltVal val="0"/>
                                          </p:val>
                                        </p:tav>
                                      </p:tavLst>
                                    </p:anim>
                                    <p:anim calcmode="lin" valueType="num">
                                      <p:cBhvr>
                                        <p:cTn id="14" dur="500"/>
                                        <p:tgtEl>
                                          <p:spTgt spid="6147"/>
                                        </p:tgtEl>
                                        <p:attrNameLst>
                                          <p:attrName>ppt_h</p:attrName>
                                        </p:attrNameLst>
                                      </p:cBhvr>
                                      <p:tavLst>
                                        <p:tav tm="0">
                                          <p:val>
                                            <p:strVal val="ppt_h"/>
                                          </p:val>
                                        </p:tav>
                                        <p:tav tm="100000">
                                          <p:val>
                                            <p:fltVal val="0"/>
                                          </p:val>
                                        </p:tav>
                                      </p:tavLst>
                                    </p:anim>
                                    <p:animEffect transition="out" filter="fade">
                                      <p:cBhvr>
                                        <p:cTn id="15" dur="500"/>
                                        <p:tgtEl>
                                          <p:spTgt spid="6147"/>
                                        </p:tgtEl>
                                      </p:cBhvr>
                                    </p:animEffect>
                                    <p:set>
                                      <p:cBhvr>
                                        <p:cTn id="16" dur="1" fill="hold">
                                          <p:stCondLst>
                                            <p:cond delay="499"/>
                                          </p:stCondLst>
                                        </p:cTn>
                                        <p:tgtEl>
                                          <p:spTgt spid="61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p:cTn id="21" dur="500" fill="hold"/>
                                        <p:tgtEl>
                                          <p:spTgt spid="6148"/>
                                        </p:tgtEl>
                                        <p:attrNameLst>
                                          <p:attrName>ppt_w</p:attrName>
                                        </p:attrNameLst>
                                      </p:cBhvr>
                                      <p:tavLst>
                                        <p:tav tm="0">
                                          <p:val>
                                            <p:fltVal val="0"/>
                                          </p:val>
                                        </p:tav>
                                        <p:tav tm="100000">
                                          <p:val>
                                            <p:strVal val="#ppt_w"/>
                                          </p:val>
                                        </p:tav>
                                      </p:tavLst>
                                    </p:anim>
                                    <p:anim calcmode="lin" valueType="num">
                                      <p:cBhvr>
                                        <p:cTn id="22" dur="500" fill="hold"/>
                                        <p:tgtEl>
                                          <p:spTgt spid="6148"/>
                                        </p:tgtEl>
                                        <p:attrNameLst>
                                          <p:attrName>ppt_h</p:attrName>
                                        </p:attrNameLst>
                                      </p:cBhvr>
                                      <p:tavLst>
                                        <p:tav tm="0">
                                          <p:val>
                                            <p:fltVal val="0"/>
                                          </p:val>
                                        </p:tav>
                                        <p:tav tm="100000">
                                          <p:val>
                                            <p:strVal val="#ppt_h"/>
                                          </p:val>
                                        </p:tav>
                                      </p:tavLst>
                                    </p:anim>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6148"/>
                                        </p:tgtEl>
                                        <p:attrNameLst>
                                          <p:attrName>ppt_w</p:attrName>
                                        </p:attrNameLst>
                                      </p:cBhvr>
                                      <p:tavLst>
                                        <p:tav tm="0">
                                          <p:val>
                                            <p:strVal val="ppt_w"/>
                                          </p:val>
                                        </p:tav>
                                        <p:tav tm="100000">
                                          <p:val>
                                            <p:fltVal val="0"/>
                                          </p:val>
                                        </p:tav>
                                      </p:tavLst>
                                    </p:anim>
                                    <p:anim calcmode="lin" valueType="num">
                                      <p:cBhvr>
                                        <p:cTn id="28" dur="500"/>
                                        <p:tgtEl>
                                          <p:spTgt spid="6148"/>
                                        </p:tgtEl>
                                        <p:attrNameLst>
                                          <p:attrName>ppt_h</p:attrName>
                                        </p:attrNameLst>
                                      </p:cBhvr>
                                      <p:tavLst>
                                        <p:tav tm="0">
                                          <p:val>
                                            <p:strVal val="ppt_h"/>
                                          </p:val>
                                        </p:tav>
                                        <p:tav tm="100000">
                                          <p:val>
                                            <p:fltVal val="0"/>
                                          </p:val>
                                        </p:tav>
                                      </p:tavLst>
                                    </p:anim>
                                    <p:animEffect transition="out" filter="fade">
                                      <p:cBhvr>
                                        <p:cTn id="29" dur="500"/>
                                        <p:tgtEl>
                                          <p:spTgt spid="6148"/>
                                        </p:tgtEl>
                                      </p:cBhvr>
                                    </p:animEffect>
                                    <p:set>
                                      <p:cBhvr>
                                        <p:cTn id="30" dur="1" fill="hold">
                                          <p:stCondLst>
                                            <p:cond delay="499"/>
                                          </p:stCondLst>
                                        </p:cTn>
                                        <p:tgtEl>
                                          <p:spTgt spid="614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149"/>
                                        </p:tgtEl>
                                        <p:attrNameLst>
                                          <p:attrName>style.visibility</p:attrName>
                                        </p:attrNameLst>
                                      </p:cBhvr>
                                      <p:to>
                                        <p:strVal val="visible"/>
                                      </p:to>
                                    </p:set>
                                    <p:anim calcmode="lin" valueType="num">
                                      <p:cBhvr>
                                        <p:cTn id="35" dur="500" fill="hold"/>
                                        <p:tgtEl>
                                          <p:spTgt spid="6149"/>
                                        </p:tgtEl>
                                        <p:attrNameLst>
                                          <p:attrName>ppt_w</p:attrName>
                                        </p:attrNameLst>
                                      </p:cBhvr>
                                      <p:tavLst>
                                        <p:tav tm="0">
                                          <p:val>
                                            <p:fltVal val="0"/>
                                          </p:val>
                                        </p:tav>
                                        <p:tav tm="100000">
                                          <p:val>
                                            <p:strVal val="#ppt_w"/>
                                          </p:val>
                                        </p:tav>
                                      </p:tavLst>
                                    </p:anim>
                                    <p:anim calcmode="lin" valueType="num">
                                      <p:cBhvr>
                                        <p:cTn id="36" dur="500" fill="hold"/>
                                        <p:tgtEl>
                                          <p:spTgt spid="6149"/>
                                        </p:tgtEl>
                                        <p:attrNameLst>
                                          <p:attrName>ppt_h</p:attrName>
                                        </p:attrNameLst>
                                      </p:cBhvr>
                                      <p:tavLst>
                                        <p:tav tm="0">
                                          <p:val>
                                            <p:fltVal val="0"/>
                                          </p:val>
                                        </p:tav>
                                        <p:tav tm="100000">
                                          <p:val>
                                            <p:strVal val="#ppt_h"/>
                                          </p:val>
                                        </p:tav>
                                      </p:tavLst>
                                    </p:anim>
                                    <p:animEffect transition="in" filter="fade">
                                      <p:cBhvr>
                                        <p:cTn id="37" dur="500"/>
                                        <p:tgtEl>
                                          <p:spTgt spid="61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6149"/>
                                        </p:tgtEl>
                                        <p:attrNameLst>
                                          <p:attrName>ppt_w</p:attrName>
                                        </p:attrNameLst>
                                      </p:cBhvr>
                                      <p:tavLst>
                                        <p:tav tm="0">
                                          <p:val>
                                            <p:strVal val="ppt_w"/>
                                          </p:val>
                                        </p:tav>
                                        <p:tav tm="100000">
                                          <p:val>
                                            <p:fltVal val="0"/>
                                          </p:val>
                                        </p:tav>
                                      </p:tavLst>
                                    </p:anim>
                                    <p:anim calcmode="lin" valueType="num">
                                      <p:cBhvr>
                                        <p:cTn id="42" dur="500"/>
                                        <p:tgtEl>
                                          <p:spTgt spid="6149"/>
                                        </p:tgtEl>
                                        <p:attrNameLst>
                                          <p:attrName>ppt_h</p:attrName>
                                        </p:attrNameLst>
                                      </p:cBhvr>
                                      <p:tavLst>
                                        <p:tav tm="0">
                                          <p:val>
                                            <p:strVal val="ppt_h"/>
                                          </p:val>
                                        </p:tav>
                                        <p:tav tm="100000">
                                          <p:val>
                                            <p:fltVal val="0"/>
                                          </p:val>
                                        </p:tav>
                                      </p:tavLst>
                                    </p:anim>
                                    <p:animEffect transition="out" filter="fade">
                                      <p:cBhvr>
                                        <p:cTn id="43" dur="500"/>
                                        <p:tgtEl>
                                          <p:spTgt spid="6149"/>
                                        </p:tgtEl>
                                      </p:cBhvr>
                                    </p:animEffect>
                                    <p:set>
                                      <p:cBhvr>
                                        <p:cTn id="44" dur="1" fill="hold">
                                          <p:stCondLst>
                                            <p:cond delay="499"/>
                                          </p:stCondLst>
                                        </p:cTn>
                                        <p:tgtEl>
                                          <p:spTgt spid="61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150"/>
                                        </p:tgtEl>
                                        <p:attrNameLst>
                                          <p:attrName>style.visibility</p:attrName>
                                        </p:attrNameLst>
                                      </p:cBhvr>
                                      <p:to>
                                        <p:strVal val="visible"/>
                                      </p:to>
                                    </p:set>
                                    <p:anim calcmode="lin" valueType="num">
                                      <p:cBhvr>
                                        <p:cTn id="49" dur="500" fill="hold"/>
                                        <p:tgtEl>
                                          <p:spTgt spid="6150"/>
                                        </p:tgtEl>
                                        <p:attrNameLst>
                                          <p:attrName>ppt_w</p:attrName>
                                        </p:attrNameLst>
                                      </p:cBhvr>
                                      <p:tavLst>
                                        <p:tav tm="0">
                                          <p:val>
                                            <p:fltVal val="0"/>
                                          </p:val>
                                        </p:tav>
                                        <p:tav tm="100000">
                                          <p:val>
                                            <p:strVal val="#ppt_w"/>
                                          </p:val>
                                        </p:tav>
                                      </p:tavLst>
                                    </p:anim>
                                    <p:anim calcmode="lin" valueType="num">
                                      <p:cBhvr>
                                        <p:cTn id="50" dur="500" fill="hold"/>
                                        <p:tgtEl>
                                          <p:spTgt spid="6150"/>
                                        </p:tgtEl>
                                        <p:attrNameLst>
                                          <p:attrName>ppt_h</p:attrName>
                                        </p:attrNameLst>
                                      </p:cBhvr>
                                      <p:tavLst>
                                        <p:tav tm="0">
                                          <p:val>
                                            <p:fltVal val="0"/>
                                          </p:val>
                                        </p:tav>
                                        <p:tav tm="100000">
                                          <p:val>
                                            <p:strVal val="#ppt_h"/>
                                          </p:val>
                                        </p:tav>
                                      </p:tavLst>
                                    </p:anim>
                                    <p:animEffect transition="in" filter="fade">
                                      <p:cBhvr>
                                        <p:cTn id="5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傅里叶分析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傅里叶分析是建立在以数学家</a:t>
            </a:r>
            <a:r>
              <a:rPr lang="en-US" altLang="zh-CN" sz="1600">
                <a:solidFill>
                  <a:srgbClr val="4BACC6">
                    <a:lumMod val="75000"/>
                  </a:srgbClr>
                </a:solidFill>
                <a:latin typeface="微软雅黑" pitchFamily="34" charset="-122"/>
                <a:ea typeface="微软雅黑" pitchFamily="34" charset="-122"/>
              </a:rPr>
              <a:t>Joseph Fourier</a:t>
            </a:r>
            <a:r>
              <a:rPr lang="zh-CN" altLang="en-US" sz="1600">
                <a:solidFill>
                  <a:srgbClr val="4BACC6">
                    <a:lumMod val="75000"/>
                  </a:srgbClr>
                </a:solidFill>
                <a:latin typeface="微软雅黑" pitchFamily="34" charset="-122"/>
                <a:ea typeface="微软雅黑" pitchFamily="34" charset="-122"/>
              </a:rPr>
              <a:t>命名的傅里叶级数之上的一种数学方法。傅里叶级数是一种表示函数的数学方法，它通常使用正弦函数和余弦函数构成的无穷级数来表示函数。这些函数既可以是实值函数，也可以是虚值函数。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傅里叶分析来说，最高效的算法非快速傅里叶变换（</a:t>
            </a:r>
            <a:r>
              <a:rPr lang="en-US" altLang="zh-CN" sz="1600">
                <a:solidFill>
                  <a:srgbClr val="4BACC6">
                    <a:lumMod val="75000"/>
                  </a:srgbClr>
                </a:solidFill>
                <a:latin typeface="微软雅黑" pitchFamily="34" charset="-122"/>
                <a:ea typeface="微软雅黑" pitchFamily="34" charset="-122"/>
              </a:rPr>
              <a:t>Fast Fourier Transform</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）莫属。这个算法已经在</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与</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这两个库中</a:t>
            </a:r>
            <a:r>
              <a:rPr lang="zh-CN" altLang="en-US" sz="1600" smtClean="0">
                <a:solidFill>
                  <a:srgbClr val="4BACC6">
                    <a:lumMod val="75000"/>
                  </a:srgbClr>
                </a:solidFill>
                <a:latin typeface="微软雅黑" pitchFamily="34" charset="-122"/>
                <a:ea typeface="微软雅黑" pitchFamily="34" charset="-122"/>
              </a:rPr>
              <a:t>实现。</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对于时序数据，</a:t>
            </a:r>
            <a:r>
              <a:rPr lang="zh-CN" altLang="en-US" sz="1600">
                <a:solidFill>
                  <a:srgbClr val="4BACC6">
                    <a:lumMod val="75000"/>
                  </a:srgbClr>
                </a:solidFill>
                <a:latin typeface="微软雅黑" pitchFamily="34" charset="-122"/>
                <a:ea typeface="微软雅黑" pitchFamily="34" charset="-122"/>
              </a:rPr>
              <a:t>傅里叶分析能够将数据从时域映射到频域上面，从而得到一个频谱。对于某些频谱来说，它们会在频谱的特定频率上表现为一些</a:t>
            </a:r>
            <a:r>
              <a:rPr lang="zh-CN" altLang="en-US" sz="1600" smtClean="0">
                <a:solidFill>
                  <a:srgbClr val="4BACC6">
                    <a:lumMod val="75000"/>
                  </a:srgbClr>
                </a:solidFill>
                <a:latin typeface="微软雅黑" pitchFamily="34" charset="-122"/>
                <a:ea typeface="微软雅黑" pitchFamily="34" charset="-122"/>
              </a:rPr>
              <a:t>尖峰。</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06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860" y="846702"/>
            <a:ext cx="3936281" cy="516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771830" y="1268760"/>
            <a:ext cx="5600340" cy="4147374"/>
            <a:chOff x="1771830" y="1268760"/>
            <a:chExt cx="5600340" cy="414737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847" y="1268760"/>
              <a:ext cx="2520307" cy="348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830" y="1745384"/>
              <a:ext cx="5600340" cy="367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19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0"/>
                                        </p:tgtEl>
                                        <p:attrNameLst>
                                          <p:attrName>ppt_w</p:attrName>
                                        </p:attrNameLst>
                                      </p:cBhvr>
                                      <p:tavLst>
                                        <p:tav tm="0">
                                          <p:val>
                                            <p:strVal val="ppt_w"/>
                                          </p:val>
                                        </p:tav>
                                        <p:tav tm="100000">
                                          <p:val>
                                            <p:fltVal val="0"/>
                                          </p:val>
                                        </p:tav>
                                      </p:tavLst>
                                    </p:anim>
                                    <p:anim calcmode="lin" valueType="num">
                                      <p:cBhvr>
                                        <p:cTn id="14" dur="500"/>
                                        <p:tgtEl>
                                          <p:spTgt spid="7170"/>
                                        </p:tgtEl>
                                        <p:attrNameLst>
                                          <p:attrName>ppt_h</p:attrName>
                                        </p:attrNameLst>
                                      </p:cBhvr>
                                      <p:tavLst>
                                        <p:tav tm="0">
                                          <p:val>
                                            <p:strVal val="ppt_h"/>
                                          </p:val>
                                        </p:tav>
                                        <p:tav tm="100000">
                                          <p:val>
                                            <p:fltVal val="0"/>
                                          </p:val>
                                        </p:tav>
                                      </p:tavLst>
                                    </p:anim>
                                    <p:animEffect transition="out" filter="fade">
                                      <p:cBhvr>
                                        <p:cTn id="15" dur="500"/>
                                        <p:tgtEl>
                                          <p:spTgt spid="7170"/>
                                        </p:tgtEl>
                                      </p:cBhvr>
                                    </p:animEffect>
                                    <p:set>
                                      <p:cBhvr>
                                        <p:cTn id="16" dur="1" fill="hold">
                                          <p:stCondLst>
                                            <p:cond delay="499"/>
                                          </p:stCondLst>
                                        </p:cTn>
                                        <p:tgtEl>
                                          <p:spTgt spid="717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谱分析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上面我们</a:t>
            </a:r>
            <a:r>
              <a:rPr lang="zh-CN" altLang="en-US" sz="1600">
                <a:solidFill>
                  <a:srgbClr val="4BACC6">
                    <a:lumMod val="75000"/>
                  </a:srgbClr>
                </a:solidFill>
                <a:latin typeface="微软雅黑" pitchFamily="34" charset="-122"/>
                <a:ea typeface="微软雅黑" pitchFamily="34" charset="-122"/>
              </a:rPr>
              <a:t>绘制了数据集的振幅</a:t>
            </a:r>
            <a:r>
              <a:rPr lang="zh-CN" altLang="en-US" sz="1600" smtClean="0">
                <a:solidFill>
                  <a:srgbClr val="4BACC6">
                    <a:lumMod val="75000"/>
                  </a:srgbClr>
                </a:solidFill>
                <a:latin typeface="微软雅黑" pitchFamily="34" charset="-122"/>
                <a:ea typeface="微软雅黑" pitchFamily="34" charset="-122"/>
              </a:rPr>
              <a:t>频谱，而</a:t>
            </a:r>
            <a:r>
              <a:rPr lang="zh-CN" altLang="en-US" sz="1600">
                <a:solidFill>
                  <a:srgbClr val="4BACC6">
                    <a:lumMod val="75000"/>
                  </a:srgbClr>
                </a:solidFill>
                <a:latin typeface="微软雅黑" pitchFamily="34" charset="-122"/>
                <a:ea typeface="微软雅黑" pitchFamily="34" charset="-122"/>
              </a:rPr>
              <a:t>物理信号的功率频谱可以直观展现出该信号的能量分布。</a:t>
            </a:r>
            <a:r>
              <a:rPr lang="zh-CN" altLang="en-US" sz="1600" smtClean="0">
                <a:solidFill>
                  <a:srgbClr val="4BACC6">
                    <a:lumMod val="75000"/>
                  </a:srgbClr>
                </a:solidFill>
                <a:latin typeface="微软雅黑" pitchFamily="34" charset="-122"/>
                <a:ea typeface="微软雅黑" pitchFamily="34" charset="-122"/>
              </a:rPr>
              <a:t>对于上面的</a:t>
            </a:r>
            <a:r>
              <a:rPr lang="zh-CN" altLang="en-US" sz="1600">
                <a:solidFill>
                  <a:srgbClr val="4BACC6">
                    <a:lumMod val="75000"/>
                  </a:srgbClr>
                </a:solidFill>
                <a:latin typeface="微软雅黑" pitchFamily="34" charset="-122"/>
                <a:ea typeface="微软雅黑" pitchFamily="34" charset="-122"/>
              </a:rPr>
              <a:t>代码</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将某些值取平方</a:t>
            </a:r>
            <a:r>
              <a:rPr lang="zh-CN" altLang="en-US" sz="1600" smtClean="0">
                <a:solidFill>
                  <a:srgbClr val="4BACC6">
                    <a:lumMod val="75000"/>
                  </a:srgbClr>
                </a:solidFill>
                <a:latin typeface="微软雅黑" pitchFamily="34" charset="-122"/>
                <a:ea typeface="微软雅黑" pitchFamily="34" charset="-122"/>
              </a:rPr>
              <a:t>就</a:t>
            </a:r>
            <a:r>
              <a:rPr lang="zh-CN" altLang="en-US" sz="1600">
                <a:solidFill>
                  <a:srgbClr val="4BACC6">
                    <a:lumMod val="75000"/>
                  </a:srgbClr>
                </a:solidFill>
                <a:latin typeface="微软雅黑" pitchFamily="34" charset="-122"/>
                <a:ea typeface="微软雅黑" pitchFamily="34" charset="-122"/>
              </a:rPr>
              <a:t>能用来绘制功率频谱</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623" y="2492896"/>
            <a:ext cx="3650754" cy="341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731" y="2503334"/>
            <a:ext cx="4992539" cy="340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8194"/>
                                        </p:tgtEl>
                                        <p:attrNameLst>
                                          <p:attrName>ppt_w</p:attrName>
                                        </p:attrNameLst>
                                      </p:cBhvr>
                                      <p:tavLst>
                                        <p:tav tm="0">
                                          <p:val>
                                            <p:strVal val="ppt_w"/>
                                          </p:val>
                                        </p:tav>
                                        <p:tav tm="100000">
                                          <p:val>
                                            <p:fltVal val="0"/>
                                          </p:val>
                                        </p:tav>
                                      </p:tavLst>
                                    </p:anim>
                                    <p:anim calcmode="lin" valueType="num">
                                      <p:cBhvr>
                                        <p:cTn id="24" dur="500"/>
                                        <p:tgtEl>
                                          <p:spTgt spid="8194"/>
                                        </p:tgtEl>
                                        <p:attrNameLst>
                                          <p:attrName>ppt_h</p:attrName>
                                        </p:attrNameLst>
                                      </p:cBhvr>
                                      <p:tavLst>
                                        <p:tav tm="0">
                                          <p:val>
                                            <p:strVal val="ppt_h"/>
                                          </p:val>
                                        </p:tav>
                                        <p:tav tm="100000">
                                          <p:val>
                                            <p:fltVal val="0"/>
                                          </p:val>
                                        </p:tav>
                                      </p:tavLst>
                                    </p:anim>
                                    <p:animEffect transition="out" filter="fade">
                                      <p:cBhvr>
                                        <p:cTn id="25" dur="500"/>
                                        <p:tgtEl>
                                          <p:spTgt spid="8194"/>
                                        </p:tgtEl>
                                      </p:cBhvr>
                                    </p:animEffect>
                                    <p:set>
                                      <p:cBhvr>
                                        <p:cTn id="26" dur="1" fill="hold">
                                          <p:stCondLst>
                                            <p:cond delay="499"/>
                                          </p:stCondLst>
                                        </p:cTn>
                                        <p:tgtEl>
                                          <p:spTgt spid="81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195"/>
                                        </p:tgtEl>
                                        <p:attrNameLst>
                                          <p:attrName>style.visibility</p:attrName>
                                        </p:attrNameLst>
                                      </p:cBhvr>
                                      <p:to>
                                        <p:strVal val="visible"/>
                                      </p:to>
                                    </p:set>
                                    <p:anim calcmode="lin" valueType="num">
                                      <p:cBhvr>
                                        <p:cTn id="31" dur="500" fill="hold"/>
                                        <p:tgtEl>
                                          <p:spTgt spid="8195"/>
                                        </p:tgtEl>
                                        <p:attrNameLst>
                                          <p:attrName>ppt_w</p:attrName>
                                        </p:attrNameLst>
                                      </p:cBhvr>
                                      <p:tavLst>
                                        <p:tav tm="0">
                                          <p:val>
                                            <p:fltVal val="0"/>
                                          </p:val>
                                        </p:tav>
                                        <p:tav tm="100000">
                                          <p:val>
                                            <p:strVal val="#ppt_w"/>
                                          </p:val>
                                        </p:tav>
                                      </p:tavLst>
                                    </p:anim>
                                    <p:anim calcmode="lin" valueType="num">
                                      <p:cBhvr>
                                        <p:cTn id="32" dur="500" fill="hold"/>
                                        <p:tgtEl>
                                          <p:spTgt spid="8195"/>
                                        </p:tgtEl>
                                        <p:attrNameLst>
                                          <p:attrName>ppt_h</p:attrName>
                                        </p:attrNameLst>
                                      </p:cBhvr>
                                      <p:tavLst>
                                        <p:tav tm="0">
                                          <p:val>
                                            <p:fltVal val="0"/>
                                          </p:val>
                                        </p:tav>
                                        <p:tav tm="100000">
                                          <p:val>
                                            <p:strVal val="#ppt_h"/>
                                          </p:val>
                                        </p:tav>
                                      </p:tavLst>
                                    </p:anim>
                                    <p:animEffect transition="in" filter="fade">
                                      <p:cBhvr>
                                        <p:cTn id="3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滤波</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滤波</a:t>
            </a:r>
            <a:r>
              <a:rPr lang="zh-CN" altLang="en-US" sz="1600">
                <a:solidFill>
                  <a:srgbClr val="4BACC6">
                    <a:lumMod val="75000"/>
                  </a:srgbClr>
                </a:solidFill>
                <a:latin typeface="微软雅黑" pitchFamily="34" charset="-122"/>
                <a:ea typeface="微软雅黑" pitchFamily="34" charset="-122"/>
              </a:rPr>
              <a:t>是一种信号处理技术，可以对信号的某些部分进行删减或抑制。</a:t>
            </a:r>
            <a:r>
              <a:rPr lang="zh-CN" altLang="en-US" sz="1600" smtClean="0">
                <a:solidFill>
                  <a:srgbClr val="4BACC6">
                    <a:lumMod val="75000"/>
                  </a:srgbClr>
                </a:solidFill>
                <a:latin typeface="微软雅黑" pitchFamily="34" charset="-122"/>
                <a:ea typeface="微软雅黑" pitchFamily="34" charset="-122"/>
              </a:rPr>
              <a:t>应用快速傅里叶变换</a:t>
            </a:r>
            <a:r>
              <a:rPr lang="en-US" altLang="zh-CN" sz="1600" smtClean="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后，我们就可以对高频或低频进行过滤或者设法删除白噪声了。白噪声是功率频谱为常数的一个随机信号，因此，它不包含任何有用信息。</a:t>
            </a:r>
            <a:r>
              <a:rPr lang="en-US" altLang="zh-CN" sz="1600" smtClean="0">
                <a:solidFill>
                  <a:srgbClr val="4BACC6">
                    <a:lumMod val="75000"/>
                  </a:srgbClr>
                </a:solidFill>
                <a:latin typeface="微软雅黑" pitchFamily="34" charset="-122"/>
                <a:ea typeface="微软雅黑" pitchFamily="34" charset="-122"/>
              </a:rPr>
              <a:t>Scipy.Signal</a:t>
            </a:r>
            <a:r>
              <a:rPr lang="zh-CN" altLang="en-US" sz="1600" smtClean="0">
                <a:solidFill>
                  <a:srgbClr val="4BACC6">
                    <a:lumMod val="75000"/>
                  </a:srgbClr>
                </a:solidFill>
                <a:latin typeface="微软雅黑" pitchFamily="34" charset="-122"/>
                <a:ea typeface="微软雅黑" pitchFamily="34" charset="-122"/>
              </a:rPr>
              <a:t>程序包</a:t>
            </a:r>
            <a:r>
              <a:rPr lang="zh-CN" altLang="en-US" sz="1600">
                <a:solidFill>
                  <a:srgbClr val="4BACC6">
                    <a:lumMod val="75000"/>
                  </a:srgbClr>
                </a:solidFill>
                <a:latin typeface="微软雅黑" pitchFamily="34" charset="-122"/>
                <a:ea typeface="微软雅黑" pitchFamily="34" charset="-122"/>
              </a:rPr>
              <a:t>为滤波提供了许多相应的</a:t>
            </a:r>
            <a:r>
              <a:rPr lang="zh-CN" altLang="en-US" sz="1600" smtClean="0">
                <a:solidFill>
                  <a:srgbClr val="4BACC6">
                    <a:lumMod val="75000"/>
                  </a:srgbClr>
                </a:solidFill>
                <a:latin typeface="微软雅黑" pitchFamily="34" charset="-122"/>
                <a:ea typeface="微软雅黑" pitchFamily="34" charset="-122"/>
              </a:rPr>
              <a:t>实用函数，如：</a:t>
            </a:r>
            <a:endParaRPr lang="zh-CN" altLang="en-US" sz="1600">
              <a:solidFill>
                <a:srgbClr val="4BACC6">
                  <a:lumMod val="75000"/>
                </a:srgbClr>
              </a:solidFill>
              <a:latin typeface="微软雅黑" pitchFamily="34" charset="-122"/>
              <a:ea typeface="微软雅黑" pitchFamily="34" charset="-122"/>
            </a:endParaRPr>
          </a:p>
          <a:p>
            <a:pPr marL="808038" indent="-342900" latinLnBrk="0">
              <a:lnSpc>
                <a:spcPct val="150000"/>
              </a:lnSpc>
              <a:buFont typeface="+mj-lt"/>
              <a:buAutoNum type="arabicPeriod"/>
            </a:pPr>
            <a:r>
              <a:rPr lang="zh-CN" altLang="en-US" sz="1600" b="1">
                <a:solidFill>
                  <a:srgbClr val="4BACC6">
                    <a:lumMod val="75000"/>
                  </a:srgbClr>
                </a:solidFill>
                <a:latin typeface="微软雅黑" pitchFamily="34" charset="-122"/>
                <a:ea typeface="微软雅黑" pitchFamily="34" charset="-122"/>
              </a:rPr>
              <a:t>中值滤波器</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Median Filter</a:t>
            </a:r>
            <a:r>
              <a:rPr lang="zh-CN" altLang="en-US" sz="1600">
                <a:solidFill>
                  <a:srgbClr val="4BACC6">
                    <a:lumMod val="75000"/>
                  </a:srgbClr>
                </a:solidFill>
                <a:latin typeface="微软雅黑" pitchFamily="34" charset="-122"/>
                <a:ea typeface="微软雅黑" pitchFamily="34" charset="-122"/>
              </a:rPr>
              <a:t>）可以用来计算滚动窗口中数据的中值，这个滤波器是由</a:t>
            </a:r>
            <a:r>
              <a:rPr lang="en-US" altLang="zh-CN" sz="1600">
                <a:solidFill>
                  <a:srgbClr val="4BACC6">
                    <a:lumMod val="75000"/>
                  </a:srgbClr>
                </a:solidFill>
                <a:latin typeface="微软雅黑" pitchFamily="34" charset="-122"/>
                <a:ea typeface="微软雅黑" pitchFamily="34" charset="-122"/>
              </a:rPr>
              <a:t>medfilt()</a:t>
            </a:r>
            <a:r>
              <a:rPr lang="zh-CN" altLang="en-US" sz="1600">
                <a:solidFill>
                  <a:srgbClr val="4BACC6">
                    <a:lumMod val="75000"/>
                  </a:srgbClr>
                </a:solidFill>
                <a:latin typeface="微软雅黑" pitchFamily="34" charset="-122"/>
                <a:ea typeface="微软雅黑" pitchFamily="34" charset="-122"/>
              </a:rPr>
              <a:t>函数实现的，我们可以通过可选参数来指定窗口大小。</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Wiener</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能够通过统计数值来删除噪音，对于一个滤波器</a:t>
            </a:r>
            <a:r>
              <a:rPr lang="en-US" altLang="zh-CN" sz="1600">
                <a:solidFill>
                  <a:srgbClr val="4BACC6">
                    <a:lumMod val="75000"/>
                  </a:srgbClr>
                </a:solidFill>
                <a:latin typeface="微软雅黑" pitchFamily="34" charset="-122"/>
                <a:ea typeface="微软雅黑" pitchFamily="34" charset="-122"/>
              </a:rPr>
              <a:t>g(t)</a:t>
            </a:r>
            <a:r>
              <a:rPr lang="zh-CN" altLang="en-US" sz="1600">
                <a:solidFill>
                  <a:srgbClr val="4BACC6">
                    <a:lumMod val="75000"/>
                  </a:srgbClr>
                </a:solidFill>
                <a:latin typeface="微软雅黑" pitchFamily="34" charset="-122"/>
                <a:ea typeface="微软雅黑" pitchFamily="34" charset="-122"/>
              </a:rPr>
              <a:t>与一个信号</a:t>
            </a:r>
            <a:r>
              <a:rPr lang="en-US" altLang="zh-CN" sz="1600">
                <a:solidFill>
                  <a:srgbClr val="4BACC6">
                    <a:lumMod val="75000"/>
                  </a:srgbClr>
                </a:solidFill>
                <a:latin typeface="微软雅黑" pitchFamily="34" charset="-122"/>
                <a:ea typeface="微软雅黑" pitchFamily="34" charset="-122"/>
              </a:rPr>
              <a:t>s(t)</a:t>
            </a:r>
            <a:r>
              <a:rPr lang="zh-CN" altLang="en-US" sz="1600">
                <a:solidFill>
                  <a:srgbClr val="4BACC6">
                    <a:lumMod val="75000"/>
                  </a:srgbClr>
                </a:solidFill>
                <a:latin typeface="微软雅黑" pitchFamily="34" charset="-122"/>
                <a:ea typeface="微软雅黑" pitchFamily="34" charset="-122"/>
              </a:rPr>
              <a:t>，我们可以通过 </a:t>
            </a:r>
            <a:r>
              <a:rPr lang="en-US" altLang="zh-CN" sz="1600">
                <a:solidFill>
                  <a:srgbClr val="4BACC6">
                    <a:lumMod val="75000"/>
                  </a:srgbClr>
                </a:solidFill>
                <a:latin typeface="微软雅黑" pitchFamily="34" charset="-122"/>
                <a:ea typeface="微软雅黑" pitchFamily="34" charset="-122"/>
              </a:rPr>
              <a:t>(g * [s + n])(t)</a:t>
            </a:r>
            <a:r>
              <a:rPr lang="zh-CN" altLang="en-US" sz="1600">
                <a:solidFill>
                  <a:srgbClr val="4BACC6">
                    <a:lumMod val="75000"/>
                  </a:srgbClr>
                </a:solidFill>
                <a:latin typeface="微软雅黑" pitchFamily="34" charset="-122"/>
                <a:ea typeface="微软雅黑" pitchFamily="34" charset="-122"/>
              </a:rPr>
              <a:t>来计算其卷积。这个滤波器是通过</a:t>
            </a:r>
            <a:r>
              <a:rPr lang="en-US" altLang="zh-CN" sz="1600">
                <a:solidFill>
                  <a:srgbClr val="4BACC6">
                    <a:lumMod val="75000"/>
                  </a:srgbClr>
                </a:solidFill>
                <a:latin typeface="微软雅黑" pitchFamily="34" charset="-122"/>
                <a:ea typeface="微软雅黑" pitchFamily="34" charset="-122"/>
              </a:rPr>
              <a:t>wiener</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函数实现</a:t>
            </a:r>
            <a:r>
              <a:rPr lang="zh-CN" altLang="en-US" sz="1600">
                <a:solidFill>
                  <a:srgbClr val="4BACC6">
                    <a:lumMod val="75000"/>
                  </a:srgbClr>
                </a:solidFill>
                <a:latin typeface="微软雅黑" pitchFamily="34" charset="-122"/>
                <a:ea typeface="微软雅黑" pitchFamily="34" charset="-122"/>
              </a:rPr>
              <a:t>的，它同样也有一个指定窗口大小的可选参数。</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Detrend</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可以用来删除趋势。它可以是一个线性或者不变趋势。这个滤波器是由</a:t>
            </a:r>
            <a:r>
              <a:rPr lang="en-US" altLang="zh-CN" sz="1600">
                <a:solidFill>
                  <a:srgbClr val="4BACC6">
                    <a:lumMod val="75000"/>
                  </a:srgbClr>
                </a:solidFill>
                <a:latin typeface="微软雅黑" pitchFamily="34" charset="-122"/>
                <a:ea typeface="微软雅黑" pitchFamily="34" charset="-122"/>
              </a:rPr>
              <a:t>detrend()</a:t>
            </a:r>
            <a:r>
              <a:rPr lang="zh-CN" altLang="en-US" sz="1600">
                <a:solidFill>
                  <a:srgbClr val="4BACC6">
                    <a:lumMod val="75000"/>
                  </a:srgbClr>
                </a:solidFill>
                <a:latin typeface="微软雅黑" pitchFamily="34" charset="-122"/>
                <a:ea typeface="微软雅黑" pitchFamily="34" charset="-122"/>
              </a:rPr>
              <a:t>函数实现的。</a:t>
            </a:r>
          </a:p>
        </p:txBody>
      </p:sp>
    </p:spTree>
    <p:extLst>
      <p:ext uri="{BB962C8B-B14F-4D97-AF65-F5344CB8AC3E}">
        <p14:creationId xmlns:p14="http://schemas.microsoft.com/office/powerpoint/2010/main" val="13907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831" y="2051915"/>
            <a:ext cx="4424338" cy="27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76" y="1912359"/>
            <a:ext cx="4105449" cy="303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0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218"/>
                                        </p:tgtEl>
                                        <p:attrNameLst>
                                          <p:attrName>ppt_w</p:attrName>
                                        </p:attrNameLst>
                                      </p:cBhvr>
                                      <p:tavLst>
                                        <p:tav tm="0">
                                          <p:val>
                                            <p:strVal val="ppt_w"/>
                                          </p:val>
                                        </p:tav>
                                        <p:tav tm="100000">
                                          <p:val>
                                            <p:fltVal val="0"/>
                                          </p:val>
                                        </p:tav>
                                      </p:tavLst>
                                    </p:anim>
                                    <p:anim calcmode="lin" valueType="num">
                                      <p:cBhvr>
                                        <p:cTn id="14" dur="500"/>
                                        <p:tgtEl>
                                          <p:spTgt spid="9218"/>
                                        </p:tgtEl>
                                        <p:attrNameLst>
                                          <p:attrName>ppt_h</p:attrName>
                                        </p:attrNameLst>
                                      </p:cBhvr>
                                      <p:tavLst>
                                        <p:tav tm="0">
                                          <p:val>
                                            <p:strVal val="ppt_h"/>
                                          </p:val>
                                        </p:tav>
                                        <p:tav tm="100000">
                                          <p:val>
                                            <p:fltVal val="0"/>
                                          </p:val>
                                        </p:tav>
                                      </p:tavLst>
                                    </p:anim>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 calcmode="lin" valueType="num">
                                      <p:cBhvr>
                                        <p:cTn id="21" dur="500" fill="hold"/>
                                        <p:tgtEl>
                                          <p:spTgt spid="9219"/>
                                        </p:tgtEl>
                                        <p:attrNameLst>
                                          <p:attrName>ppt_w</p:attrName>
                                        </p:attrNameLst>
                                      </p:cBhvr>
                                      <p:tavLst>
                                        <p:tav tm="0">
                                          <p:val>
                                            <p:fltVal val="0"/>
                                          </p:val>
                                        </p:tav>
                                        <p:tav tm="100000">
                                          <p:val>
                                            <p:strVal val="#ppt_w"/>
                                          </p:val>
                                        </p:tav>
                                      </p:tavLst>
                                    </p:anim>
                                    <p:anim calcmode="lin" valueType="num">
                                      <p:cBhvr>
                                        <p:cTn id="22" dur="500" fill="hold"/>
                                        <p:tgtEl>
                                          <p:spTgt spid="9219"/>
                                        </p:tgtEl>
                                        <p:attrNameLst>
                                          <p:attrName>ppt_h</p:attrName>
                                        </p:attrNameLst>
                                      </p:cBhvr>
                                      <p:tavLst>
                                        <p:tav tm="0">
                                          <p:val>
                                            <p:fltVal val="0"/>
                                          </p:val>
                                        </p:tav>
                                        <p:tav tm="100000">
                                          <p:val>
                                            <p:strVal val="#ppt_h"/>
                                          </p:val>
                                        </p:tav>
                                      </p:tavLst>
                                    </p:anim>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gn="ctr" latinLnBrk="0">
              <a:lnSpc>
                <a:spcPct val="200000"/>
              </a:lnSpc>
            </a:pPr>
            <a:r>
              <a:rPr lang="zh-CN" altLang="en-US" b="1" smtClean="0">
                <a:solidFill>
                  <a:schemeClr val="accent5">
                    <a:lumMod val="50000"/>
                  </a:schemeClr>
                </a:solidFill>
                <a:latin typeface="微软雅黑" pitchFamily="34" charset="-122"/>
                <a:ea typeface="微软雅黑" pitchFamily="34" charset="-122"/>
              </a:rPr>
              <a:t>小结</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本章通过年度</a:t>
            </a:r>
            <a:r>
              <a:rPr lang="zh-CN" altLang="en-US" sz="1600">
                <a:solidFill>
                  <a:srgbClr val="4BACC6">
                    <a:lumMod val="75000"/>
                  </a:srgbClr>
                </a:solidFill>
                <a:latin typeface="微软雅黑" pitchFamily="34" charset="-122"/>
                <a:ea typeface="微软雅黑" pitchFamily="34" charset="-122"/>
              </a:rPr>
              <a:t>太阳黑子周期</a:t>
            </a:r>
            <a:r>
              <a:rPr lang="zh-CN" altLang="en-US" sz="1600" smtClean="0">
                <a:solidFill>
                  <a:srgbClr val="4BACC6">
                    <a:lumMod val="75000"/>
                  </a:srgbClr>
                </a:solidFill>
                <a:latin typeface="微软雅黑" pitchFamily="34" charset="-122"/>
                <a:ea typeface="微软雅黑" pitchFamily="34" charset="-122"/>
              </a:rPr>
              <a:t>数据演示了作为时序数据的信号数据的处理过程。这里介绍</a:t>
            </a:r>
            <a:r>
              <a:rPr lang="zh-CN" altLang="en-US" sz="1600">
                <a:solidFill>
                  <a:srgbClr val="4BACC6">
                    <a:lumMod val="75000"/>
                  </a:srgbClr>
                </a:solidFill>
                <a:latin typeface="微软雅黑" pitchFamily="34" charset="-122"/>
                <a:ea typeface="微软雅黑" pitchFamily="34" charset="-122"/>
              </a:rPr>
              <a:t>了一个比较</a:t>
            </a:r>
            <a:r>
              <a:rPr lang="zh-CN" altLang="en-US" sz="1600" smtClean="0">
                <a:solidFill>
                  <a:srgbClr val="4BACC6">
                    <a:lumMod val="75000"/>
                  </a:srgbClr>
                </a:solidFill>
                <a:latin typeface="微软雅黑" pitchFamily="34" charset="-122"/>
                <a:ea typeface="微软雅黑" pitchFamily="34" charset="-122"/>
              </a:rPr>
              <a:t>常见的信号处理方法</a:t>
            </a:r>
            <a:r>
              <a:rPr lang="zh-CN" altLang="en-US" sz="1600">
                <a:solidFill>
                  <a:srgbClr val="4BACC6">
                    <a:lumMod val="75000"/>
                  </a:srgbClr>
                </a:solidFill>
                <a:latin typeface="微软雅黑" pitchFamily="34" charset="-122"/>
                <a:ea typeface="微软雅黑" pitchFamily="34" charset="-122"/>
              </a:rPr>
              <a:t>，即在同一个时间序列中找出一个值与固定周期数之前的另一个数据点或者一组数据点之间的关系。</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移动平均法，需要指定一个窗口来明确规定向前可以看到的数据，</a:t>
            </a:r>
            <a:r>
              <a:rPr lang="zh-CN" altLang="en-US" sz="1600" smtClean="0">
                <a:solidFill>
                  <a:srgbClr val="4BACC6">
                    <a:lumMod val="75000"/>
                  </a:srgbClr>
                </a:solidFill>
                <a:latin typeface="微软雅黑" pitchFamily="34" charset="-122"/>
                <a:ea typeface="微软雅黑" pitchFamily="34" charset="-122"/>
              </a:rPr>
              <a:t>此后窗口</a:t>
            </a:r>
            <a:r>
              <a:rPr lang="zh-CN" altLang="en-US" sz="1600">
                <a:solidFill>
                  <a:srgbClr val="4BACC6">
                    <a:lumMod val="75000"/>
                  </a:srgbClr>
                </a:solidFill>
                <a:latin typeface="微软雅黑" pitchFamily="34" charset="-122"/>
                <a:ea typeface="微软雅黑" pitchFamily="34" charset="-122"/>
              </a:rPr>
              <a:t>每一次前移一个周期，都要计算一次窗口内数据的平均值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程序包中的</a:t>
            </a:r>
            <a:r>
              <a:rPr lang="en-US" altLang="zh-CN" sz="1600" smtClean="0">
                <a:solidFill>
                  <a:srgbClr val="4BACC6">
                    <a:lumMod val="75000"/>
                  </a:srgbClr>
                </a:solidFill>
                <a:latin typeface="微软雅黑" pitchFamily="34" charset="-122"/>
                <a:ea typeface="微软雅黑" pitchFamily="34" charset="-122"/>
              </a:rPr>
              <a:t>rolling</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函数提供</a:t>
            </a:r>
            <a:r>
              <a:rPr lang="zh-CN" altLang="en-US" sz="1600">
                <a:solidFill>
                  <a:srgbClr val="4BACC6">
                    <a:lumMod val="75000"/>
                  </a:srgbClr>
                </a:solidFill>
                <a:latin typeface="微软雅黑" pitchFamily="34" charset="-122"/>
                <a:ea typeface="微软雅黑" pitchFamily="34" charset="-122"/>
              </a:rPr>
              <a:t>了许多窗口函数的功能，其中字符串参数</a:t>
            </a:r>
            <a:r>
              <a:rPr lang="en-US" altLang="zh-CN" sz="1600">
                <a:solidFill>
                  <a:srgbClr val="4BACC6">
                    <a:lumMod val="75000"/>
                  </a:srgbClr>
                </a:solidFill>
                <a:latin typeface="微软雅黑" pitchFamily="34" charset="-122"/>
                <a:ea typeface="微软雅黑" pitchFamily="34" charset="-122"/>
              </a:rPr>
              <a:t>win_type</a:t>
            </a:r>
            <a:r>
              <a:rPr lang="zh-CN" altLang="en-US" sz="1600">
                <a:solidFill>
                  <a:srgbClr val="4BACC6">
                    <a:lumMod val="75000"/>
                  </a:srgbClr>
                </a:solidFill>
                <a:latin typeface="微软雅黑" pitchFamily="34" charset="-122"/>
                <a:ea typeface="微软雅黑" pitchFamily="34" charset="-122"/>
              </a:rPr>
              <a:t>取不同的值，就对应不同的窗口函数。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a:t>
            </a:r>
            <a:r>
              <a:rPr lang="zh-CN" altLang="en-US" sz="1600">
                <a:solidFill>
                  <a:srgbClr val="4BACC6">
                    <a:lumMod val="75000"/>
                  </a:srgbClr>
                </a:solidFill>
                <a:latin typeface="微软雅黑" pitchFamily="34" charset="-122"/>
                <a:ea typeface="微软雅黑" pitchFamily="34" charset="-122"/>
              </a:rPr>
              <a:t>整类似于相关性，是一个度量两个时间序列之间的关系的指标。进行回归分析时，我们经常遇到过拟合的问题。这个问题表现为，模型对于样本拟合的效果非常理想，但是当引入新数据点后</a:t>
            </a:r>
            <a:r>
              <a:rPr lang="zh-CN" altLang="en-US" sz="1600" smtClean="0">
                <a:solidFill>
                  <a:srgbClr val="4BACC6">
                    <a:lumMod val="75000"/>
                  </a:srgbClr>
                </a:solidFill>
                <a:latin typeface="微软雅黑" pitchFamily="34" charset="-122"/>
                <a:ea typeface="微软雅黑" pitchFamily="34" charset="-122"/>
              </a:rPr>
              <a:t>，拟合效果</a:t>
            </a:r>
            <a:r>
              <a:rPr lang="zh-CN" altLang="en-US" sz="1600">
                <a:solidFill>
                  <a:srgbClr val="4BACC6">
                    <a:lumMod val="75000"/>
                  </a:srgbClr>
                </a:solidFill>
                <a:latin typeface="微软雅黑" pitchFamily="34" charset="-122"/>
                <a:ea typeface="微软雅黑" pitchFamily="34" charset="-122"/>
              </a:rPr>
              <a:t>却变得很糟糕</a:t>
            </a:r>
            <a:r>
              <a:rPr lang="zh-CN" altLang="en-US" sz="1600" smtClean="0">
                <a:solidFill>
                  <a:srgbClr val="4BACC6">
                    <a:lumMod val="75000"/>
                  </a:srgbClr>
                </a:solidFill>
                <a:latin typeface="微软雅黑" pitchFamily="34" charset="-122"/>
                <a:ea typeface="微软雅黑" pitchFamily="34" charset="-122"/>
              </a:rPr>
              <a:t>。为此，我们求</a:t>
            </a:r>
            <a:r>
              <a:rPr lang="zh-CN" altLang="en-US" sz="1600">
                <a:solidFill>
                  <a:srgbClr val="4BACC6">
                    <a:lumMod val="75000"/>
                  </a:srgbClr>
                </a:solidFill>
                <a:latin typeface="微软雅黑" pitchFamily="34" charset="-122"/>
                <a:ea typeface="微软雅黑" pitchFamily="34" charset="-122"/>
              </a:rPr>
              <a:t>取适当的评价</a:t>
            </a:r>
            <a:r>
              <a:rPr lang="zh-CN" altLang="en-US" sz="1600" smtClean="0">
                <a:solidFill>
                  <a:srgbClr val="4BACC6">
                    <a:lumMod val="75000"/>
                  </a:srgbClr>
                </a:solidFill>
                <a:latin typeface="微软雅黑" pitchFamily="34" charset="-122"/>
                <a:ea typeface="微软雅黑" pitchFamily="34" charset="-122"/>
              </a:rPr>
              <a:t>指标来对</a:t>
            </a:r>
            <a:r>
              <a:rPr lang="zh-CN" altLang="en-US" sz="1600">
                <a:solidFill>
                  <a:srgbClr val="4BACC6">
                    <a:lumMod val="75000"/>
                  </a:srgbClr>
                </a:solidFill>
                <a:latin typeface="微软雅黑" pitchFamily="34" charset="-122"/>
                <a:ea typeface="微软雅黑" pitchFamily="34" charset="-122"/>
              </a:rPr>
              <a:t>模型进行评估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789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7988</TotalTime>
  <Words>9335</Words>
  <Application>Microsoft Office PowerPoint</Application>
  <PresentationFormat>全屏显示(4:3)</PresentationFormat>
  <Paragraphs>776</Paragraphs>
  <Slides>185</Slides>
  <Notes>43</Notes>
  <HiddenSlides>0</HiddenSlides>
  <MMClips>0</MMClips>
  <ScaleCrop>false</ScaleCrop>
  <HeadingPairs>
    <vt:vector size="4" baseType="variant">
      <vt:variant>
        <vt:lpstr>主题</vt:lpstr>
      </vt:variant>
      <vt:variant>
        <vt:i4>1</vt:i4>
      </vt:variant>
      <vt:variant>
        <vt:lpstr>幻灯片标题</vt:lpstr>
      </vt:variant>
      <vt:variant>
        <vt:i4>185</vt:i4>
      </vt:variant>
    </vt:vector>
  </HeadingPairs>
  <TitlesOfParts>
    <vt:vector size="186"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1214</cp:revision>
  <dcterms:created xsi:type="dcterms:W3CDTF">2012-06-16T23:27:00Z</dcterms:created>
  <dcterms:modified xsi:type="dcterms:W3CDTF">2020-11-17T09:30:17Z</dcterms:modified>
</cp:coreProperties>
</file>